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1-1.png>
</file>

<file path=ppt/media/image-11-2.png>
</file>

<file path=ppt/media/image-12-1.png>
</file>

<file path=ppt/media/image-12-2.png>
</file>

<file path=ppt/media/image-2-1.png>
</file>

<file path=ppt/media/image-2-2.png>
</file>

<file path=ppt/media/image-2-3.png>
</file>

<file path=ppt/media/image-2-4.png>
</file>

<file path=ppt/media/image-3-1.png>
</file>

<file path=ppt/media/image-3-2.png>
</file>

<file path=ppt/media/image-4-1.png>
</file>

<file path=ppt/media/image-4-2.png>
</file>

<file path=ppt/media/image-4-3.png>
</file>

<file path=ppt/media/image-4-4.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6-5.png>
</file>

<file path=ppt/media/image-6-6.png>
</file>

<file path=ppt/media/image-6-7.png>
</file>

<file path=ppt/media/image-7-1.png>
</file>

<file path=ppt/media/image-7-2.png>
</file>

<file path=ppt/media/image-7-3.png>
</file>

<file path=ppt/media/image-7-4.png>
</file>

<file path=ppt/media/image-7-5.png>
</file>

<file path=ppt/media/image-7-6.png>
</file>

<file path=ppt/media/image-7-7.png>
</file>

<file path=ppt/media/image-8-1.png>
</file>

<file path=ppt/media/image-8-2.png>
</file>

<file path=ppt/media/image-8-3.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4" Type="http://schemas.openxmlformats.org/officeDocument/2006/relationships/slideLayout" Target="../slideLayouts/slideLayout1.xml"/><Relationship Id="rId5"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6" Type="http://schemas.openxmlformats.org/officeDocument/2006/relationships/slideLayout" Target="../slideLayouts/slideLayout1.xml"/><Relationship Id="rId7"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6" Type="http://schemas.openxmlformats.org/officeDocument/2006/relationships/slideLayout" Target="../slideLayouts/slideLayout1.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6" Type="http://schemas.openxmlformats.org/officeDocument/2006/relationships/slideLayout" Target="../slideLayouts/slideLayout1.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7" Type="http://schemas.openxmlformats.org/officeDocument/2006/relationships/image" Target="../media/image-6-7.png"/><Relationship Id="rId9" Type="http://schemas.openxmlformats.org/officeDocument/2006/relationships/slideLayout" Target="../slideLayouts/slideLayout1.xml"/><Relationship Id="rId10"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image" Target="../media/image-7-7.png"/><Relationship Id="rId9" Type="http://schemas.openxmlformats.org/officeDocument/2006/relationships/slideLayout" Target="../slideLayouts/slideLayout1.xml"/><Relationship Id="rId10"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7" Type="http://schemas.openxmlformats.org/officeDocument/2006/relationships/slideLayout" Target="../slideLayouts/slideLayout1.xml"/><Relationship Id="rId8"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9452610" y="2325410"/>
            <a:ext cx="4869061" cy="3578781"/>
          </a:xfrm>
          <a:prstGeom prst="rect">
            <a:avLst/>
          </a:prstGeom>
        </p:spPr>
      </p:pic>
      <p:sp>
        <p:nvSpPr>
          <p:cNvPr id="6" name="Text 1"/>
          <p:cNvSpPr/>
          <p:nvPr/>
        </p:nvSpPr>
        <p:spPr>
          <a:xfrm>
            <a:off x="864037" y="950000"/>
            <a:ext cx="7415927" cy="3193971"/>
          </a:xfrm>
          <a:prstGeom prst="rect">
            <a:avLst/>
          </a:prstGeom>
          <a:noFill/>
          <a:ln/>
        </p:spPr>
        <p:txBody>
          <a:bodyPr wrap="square" rtlCol="0" anchor="t"/>
          <a:lstStyle/>
          <a:p>
            <a:pPr indent="0" marL="0">
              <a:lnSpc>
                <a:spcPts val="8384"/>
              </a:lnSpc>
              <a:buNone/>
            </a:pPr>
            <a:r>
              <a:rPr lang="en-US" sz="6707" dirty="0">
                <a:solidFill>
                  <a:srgbClr val="312F2B"/>
                </a:solidFill>
                <a:latin typeface="Gelasio" pitchFamily="34" charset="0"/>
                <a:ea typeface="Gelasio" pitchFamily="34" charset="-122"/>
                <a:cs typeface="Gelasio" pitchFamily="34" charset="-120"/>
              </a:rPr>
              <a:t>Adaptive Automobile Headlight System</a:t>
            </a:r>
            <a:endParaRPr lang="en-US" sz="6707" dirty="0"/>
          </a:p>
        </p:txBody>
      </p:sp>
      <p:sp>
        <p:nvSpPr>
          <p:cNvPr id="7" name="Text 2"/>
          <p:cNvSpPr/>
          <p:nvPr/>
        </p:nvSpPr>
        <p:spPr>
          <a:xfrm>
            <a:off x="864037" y="4514255"/>
            <a:ext cx="7415927" cy="2765346"/>
          </a:xfrm>
          <a:prstGeom prst="rect">
            <a:avLst/>
          </a:prstGeom>
          <a:noFill/>
          <a:ln/>
        </p:spPr>
        <p:txBody>
          <a:bodyPr wrap="square" rtlCol="0" anchor="t"/>
          <a:lstStyle/>
          <a:p>
            <a:pPr indent="0" marL="0">
              <a:lnSpc>
                <a:spcPts val="3110"/>
              </a:lnSpc>
              <a:buNone/>
            </a:pPr>
            <a:r>
              <a:rPr lang="en-US" sz="1944" dirty="0">
                <a:solidFill>
                  <a:srgbClr val="272525"/>
                </a:solidFill>
                <a:latin typeface="Lato" pitchFamily="34" charset="0"/>
                <a:ea typeface="Lato" pitchFamily="34" charset="-122"/>
                <a:cs typeface="Lato" pitchFamily="34" charset="-120"/>
              </a:rPr>
              <a:t>The Adaptive Automobile Headlight System is an innovative project that utilizes an Arduino microcontroller, a photoresistor, and a transistor circuit to automatically adjust the brightness of a vehicle's headlights based on the ambient light conditions. This system aims to enhance road safety by providing optimal illumination for drivers in various lighting environments, from dark roads to well-lit urban areas.</a:t>
            </a:r>
            <a:endParaRPr lang="en-US" sz="1944" dirty="0"/>
          </a:p>
        </p:txBody>
      </p:sp>
      <p:pic>
        <p:nvPicPr>
          <p:cNvPr id="8"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431411"/>
          </a:xfrm>
          <a:prstGeom prst="rect">
            <a:avLst/>
          </a:prstGeom>
          <a:solidFill>
            <a:srgbClr val="FFFFFF">
              <a:alpha val="75000"/>
            </a:srgbClr>
          </a:solidFill>
          <a:ln/>
        </p:spPr>
      </p:sp>
      <p:sp>
        <p:nvSpPr>
          <p:cNvPr id="4" name="Text 1"/>
          <p:cNvSpPr/>
          <p:nvPr/>
        </p:nvSpPr>
        <p:spPr>
          <a:xfrm>
            <a:off x="2594967" y="475178"/>
            <a:ext cx="9440347" cy="1080135"/>
          </a:xfrm>
          <a:prstGeom prst="rect">
            <a:avLst/>
          </a:prstGeom>
          <a:noFill/>
          <a:ln/>
        </p:spPr>
        <p:txBody>
          <a:bodyPr wrap="square" rtlCol="0" anchor="t"/>
          <a:lstStyle/>
          <a:p>
            <a:pPr indent="0" marL="0">
              <a:lnSpc>
                <a:spcPts val="4253"/>
              </a:lnSpc>
              <a:buNone/>
            </a:pPr>
            <a:r>
              <a:rPr lang="en-US" sz="3402" dirty="0">
                <a:solidFill>
                  <a:srgbClr val="312F2B"/>
                </a:solidFill>
                <a:latin typeface="Gelasio" pitchFamily="34" charset="0"/>
                <a:ea typeface="Gelasio" pitchFamily="34" charset="-122"/>
                <a:cs typeface="Gelasio" pitchFamily="34" charset="-120"/>
              </a:rPr>
              <a:t>Pricing Comparison of Adaptive Automobile Headlight System</a:t>
            </a:r>
            <a:endParaRPr lang="en-US" sz="3402" dirty="0"/>
          </a:p>
        </p:txBody>
      </p:sp>
      <p:sp>
        <p:nvSpPr>
          <p:cNvPr id="5" name="Text 2"/>
          <p:cNvSpPr/>
          <p:nvPr/>
        </p:nvSpPr>
        <p:spPr>
          <a:xfrm>
            <a:off x="2594967" y="1900952"/>
            <a:ext cx="9440347" cy="829747"/>
          </a:xfrm>
          <a:prstGeom prst="rect">
            <a:avLst/>
          </a:prstGeom>
          <a:noFill/>
          <a:ln/>
        </p:spPr>
        <p:txBody>
          <a:bodyPr wrap="squar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The Adaptive Automobile Headlight System offers a more affordable alternative to high-end luxury vehicle headlight solutions. While premium brands like BMW charge around ₹70,000 per headlight, our system can be implemented for a total estimated cost ranging from ₹4,110 to ₹10,220, including components, labor, and installation.</a:t>
            </a:r>
            <a:endParaRPr lang="en-US" sz="1361" dirty="0"/>
          </a:p>
        </p:txBody>
      </p:sp>
      <p:sp>
        <p:nvSpPr>
          <p:cNvPr id="6" name="Shape 3"/>
          <p:cNvSpPr/>
          <p:nvPr/>
        </p:nvSpPr>
        <p:spPr>
          <a:xfrm>
            <a:off x="2594967" y="2925008"/>
            <a:ext cx="9440347" cy="4007168"/>
          </a:xfrm>
          <a:prstGeom prst="roundRect">
            <a:avLst>
              <a:gd name="adj" fmla="val 1941"/>
            </a:avLst>
          </a:prstGeom>
          <a:noFill/>
          <a:ln w="7620">
            <a:solidFill>
              <a:srgbClr val="000000">
                <a:alpha val="8000"/>
              </a:srgbClr>
            </a:solidFill>
            <a:prstDash val="solid"/>
          </a:ln>
        </p:spPr>
      </p:sp>
      <p:sp>
        <p:nvSpPr>
          <p:cNvPr id="7" name="Shape 4"/>
          <p:cNvSpPr/>
          <p:nvPr/>
        </p:nvSpPr>
        <p:spPr>
          <a:xfrm>
            <a:off x="2602587" y="2932628"/>
            <a:ext cx="9425107" cy="498991"/>
          </a:xfrm>
          <a:prstGeom prst="rect">
            <a:avLst/>
          </a:prstGeom>
          <a:solidFill>
            <a:srgbClr val="FFFFFF">
              <a:alpha val="4000"/>
            </a:srgbClr>
          </a:solidFill>
          <a:ln/>
        </p:spPr>
      </p:sp>
      <p:sp>
        <p:nvSpPr>
          <p:cNvPr id="8" name="Text 5"/>
          <p:cNvSpPr/>
          <p:nvPr/>
        </p:nvSpPr>
        <p:spPr>
          <a:xfrm>
            <a:off x="2775466" y="3043833"/>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Component</a:t>
            </a:r>
            <a:endParaRPr lang="en-US" sz="1361" dirty="0"/>
          </a:p>
        </p:txBody>
      </p:sp>
      <p:sp>
        <p:nvSpPr>
          <p:cNvPr id="9" name="Text 6"/>
          <p:cNvSpPr/>
          <p:nvPr/>
        </p:nvSpPr>
        <p:spPr>
          <a:xfrm>
            <a:off x="7491770" y="3043833"/>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Cost Range</a:t>
            </a:r>
            <a:endParaRPr lang="en-US" sz="1361" dirty="0"/>
          </a:p>
        </p:txBody>
      </p:sp>
      <p:sp>
        <p:nvSpPr>
          <p:cNvPr id="10" name="Shape 7"/>
          <p:cNvSpPr/>
          <p:nvPr/>
        </p:nvSpPr>
        <p:spPr>
          <a:xfrm>
            <a:off x="2602587" y="3431619"/>
            <a:ext cx="9425107" cy="498991"/>
          </a:xfrm>
          <a:prstGeom prst="rect">
            <a:avLst/>
          </a:prstGeom>
          <a:solidFill>
            <a:srgbClr val="000000">
              <a:alpha val="4000"/>
            </a:srgbClr>
          </a:solidFill>
          <a:ln/>
        </p:spPr>
      </p:sp>
      <p:sp>
        <p:nvSpPr>
          <p:cNvPr id="11" name="Text 8"/>
          <p:cNvSpPr/>
          <p:nvPr/>
        </p:nvSpPr>
        <p:spPr>
          <a:xfrm>
            <a:off x="2775466" y="3542824"/>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Arduino Uno or Equivalent Microcontroller</a:t>
            </a:r>
            <a:endParaRPr lang="en-US" sz="1361" dirty="0"/>
          </a:p>
        </p:txBody>
      </p:sp>
      <p:sp>
        <p:nvSpPr>
          <p:cNvPr id="12" name="Text 9"/>
          <p:cNvSpPr/>
          <p:nvPr/>
        </p:nvSpPr>
        <p:spPr>
          <a:xfrm>
            <a:off x="7491770" y="3542824"/>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₹500 - ₹1,000</a:t>
            </a:r>
            <a:endParaRPr lang="en-US" sz="1361" dirty="0"/>
          </a:p>
        </p:txBody>
      </p:sp>
      <p:sp>
        <p:nvSpPr>
          <p:cNvPr id="13" name="Shape 10"/>
          <p:cNvSpPr/>
          <p:nvPr/>
        </p:nvSpPr>
        <p:spPr>
          <a:xfrm>
            <a:off x="2602587" y="3930610"/>
            <a:ext cx="9425107" cy="498991"/>
          </a:xfrm>
          <a:prstGeom prst="rect">
            <a:avLst/>
          </a:prstGeom>
          <a:solidFill>
            <a:srgbClr val="FFFFFF">
              <a:alpha val="4000"/>
            </a:srgbClr>
          </a:solidFill>
          <a:ln/>
        </p:spPr>
      </p:sp>
      <p:sp>
        <p:nvSpPr>
          <p:cNvPr id="14" name="Text 11"/>
          <p:cNvSpPr/>
          <p:nvPr/>
        </p:nvSpPr>
        <p:spPr>
          <a:xfrm>
            <a:off x="2775466" y="4041815"/>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TIP122 Transistor</a:t>
            </a:r>
            <a:endParaRPr lang="en-US" sz="1361" dirty="0"/>
          </a:p>
        </p:txBody>
      </p:sp>
      <p:sp>
        <p:nvSpPr>
          <p:cNvPr id="15" name="Text 12"/>
          <p:cNvSpPr/>
          <p:nvPr/>
        </p:nvSpPr>
        <p:spPr>
          <a:xfrm>
            <a:off x="7491770" y="4041815"/>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₹50 - ₹100</a:t>
            </a:r>
            <a:endParaRPr lang="en-US" sz="1361" dirty="0"/>
          </a:p>
        </p:txBody>
      </p:sp>
      <p:sp>
        <p:nvSpPr>
          <p:cNvPr id="16" name="Shape 13"/>
          <p:cNvSpPr/>
          <p:nvPr/>
        </p:nvSpPr>
        <p:spPr>
          <a:xfrm>
            <a:off x="2602587" y="4429601"/>
            <a:ext cx="9425107" cy="498991"/>
          </a:xfrm>
          <a:prstGeom prst="rect">
            <a:avLst/>
          </a:prstGeom>
          <a:solidFill>
            <a:srgbClr val="000000">
              <a:alpha val="4000"/>
            </a:srgbClr>
          </a:solidFill>
          <a:ln/>
        </p:spPr>
      </p:sp>
      <p:sp>
        <p:nvSpPr>
          <p:cNvPr id="17" name="Text 14"/>
          <p:cNvSpPr/>
          <p:nvPr/>
        </p:nvSpPr>
        <p:spPr>
          <a:xfrm>
            <a:off x="2775466" y="4540806"/>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Photoresistor</a:t>
            </a:r>
            <a:endParaRPr lang="en-US" sz="1361" dirty="0"/>
          </a:p>
        </p:txBody>
      </p:sp>
      <p:sp>
        <p:nvSpPr>
          <p:cNvPr id="18" name="Text 15"/>
          <p:cNvSpPr/>
          <p:nvPr/>
        </p:nvSpPr>
        <p:spPr>
          <a:xfrm>
            <a:off x="7491770" y="4540806"/>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₹50 - ₹100</a:t>
            </a:r>
            <a:endParaRPr lang="en-US" sz="1361" dirty="0"/>
          </a:p>
        </p:txBody>
      </p:sp>
      <p:sp>
        <p:nvSpPr>
          <p:cNvPr id="19" name="Shape 16"/>
          <p:cNvSpPr/>
          <p:nvPr/>
        </p:nvSpPr>
        <p:spPr>
          <a:xfrm>
            <a:off x="2602587" y="4928592"/>
            <a:ext cx="9425107" cy="498991"/>
          </a:xfrm>
          <a:prstGeom prst="rect">
            <a:avLst/>
          </a:prstGeom>
          <a:solidFill>
            <a:srgbClr val="FFFFFF">
              <a:alpha val="4000"/>
            </a:srgbClr>
          </a:solidFill>
          <a:ln/>
        </p:spPr>
      </p:sp>
      <p:sp>
        <p:nvSpPr>
          <p:cNvPr id="20" name="Text 17"/>
          <p:cNvSpPr/>
          <p:nvPr/>
        </p:nvSpPr>
        <p:spPr>
          <a:xfrm>
            <a:off x="2775466" y="5039797"/>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1k Ohm Resistor</a:t>
            </a:r>
            <a:endParaRPr lang="en-US" sz="1361" dirty="0"/>
          </a:p>
        </p:txBody>
      </p:sp>
      <p:sp>
        <p:nvSpPr>
          <p:cNvPr id="21" name="Text 18"/>
          <p:cNvSpPr/>
          <p:nvPr/>
        </p:nvSpPr>
        <p:spPr>
          <a:xfrm>
            <a:off x="7491770" y="5039797"/>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₹10 - ₹20</a:t>
            </a:r>
            <a:endParaRPr lang="en-US" sz="1361" dirty="0"/>
          </a:p>
        </p:txBody>
      </p:sp>
      <p:sp>
        <p:nvSpPr>
          <p:cNvPr id="22" name="Shape 19"/>
          <p:cNvSpPr/>
          <p:nvPr/>
        </p:nvSpPr>
        <p:spPr>
          <a:xfrm>
            <a:off x="2602587" y="5427583"/>
            <a:ext cx="9425107" cy="498991"/>
          </a:xfrm>
          <a:prstGeom prst="rect">
            <a:avLst/>
          </a:prstGeom>
          <a:solidFill>
            <a:srgbClr val="000000">
              <a:alpha val="4000"/>
            </a:srgbClr>
          </a:solidFill>
          <a:ln/>
        </p:spPr>
      </p:sp>
      <p:sp>
        <p:nvSpPr>
          <p:cNvPr id="23" name="Text 20"/>
          <p:cNvSpPr/>
          <p:nvPr/>
        </p:nvSpPr>
        <p:spPr>
          <a:xfrm>
            <a:off x="2775466" y="5538788"/>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LED Headlights</a:t>
            </a:r>
            <a:endParaRPr lang="en-US" sz="1361" dirty="0"/>
          </a:p>
        </p:txBody>
      </p:sp>
      <p:sp>
        <p:nvSpPr>
          <p:cNvPr id="24" name="Text 21"/>
          <p:cNvSpPr/>
          <p:nvPr/>
        </p:nvSpPr>
        <p:spPr>
          <a:xfrm>
            <a:off x="7491770" y="5538788"/>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₹2,000 - ₹5,000</a:t>
            </a:r>
            <a:endParaRPr lang="en-US" sz="1361" dirty="0"/>
          </a:p>
        </p:txBody>
      </p:sp>
      <p:sp>
        <p:nvSpPr>
          <p:cNvPr id="25" name="Shape 22"/>
          <p:cNvSpPr/>
          <p:nvPr/>
        </p:nvSpPr>
        <p:spPr>
          <a:xfrm>
            <a:off x="2602587" y="5926574"/>
            <a:ext cx="9425107" cy="498991"/>
          </a:xfrm>
          <a:prstGeom prst="rect">
            <a:avLst/>
          </a:prstGeom>
          <a:solidFill>
            <a:srgbClr val="FFFFFF">
              <a:alpha val="4000"/>
            </a:srgbClr>
          </a:solidFill>
          <a:ln/>
        </p:spPr>
      </p:sp>
      <p:sp>
        <p:nvSpPr>
          <p:cNvPr id="26" name="Text 23"/>
          <p:cNvSpPr/>
          <p:nvPr/>
        </p:nvSpPr>
        <p:spPr>
          <a:xfrm>
            <a:off x="2775466" y="6037778"/>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Wiring, Connectors, and Miscellaneous</a:t>
            </a:r>
            <a:endParaRPr lang="en-US" sz="1361" dirty="0"/>
          </a:p>
        </p:txBody>
      </p:sp>
      <p:sp>
        <p:nvSpPr>
          <p:cNvPr id="27" name="Text 24"/>
          <p:cNvSpPr/>
          <p:nvPr/>
        </p:nvSpPr>
        <p:spPr>
          <a:xfrm>
            <a:off x="7491770" y="6037778"/>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₹500 - ₹1,000</a:t>
            </a:r>
            <a:endParaRPr lang="en-US" sz="1361" dirty="0"/>
          </a:p>
        </p:txBody>
      </p:sp>
      <p:sp>
        <p:nvSpPr>
          <p:cNvPr id="28" name="Shape 25"/>
          <p:cNvSpPr/>
          <p:nvPr/>
        </p:nvSpPr>
        <p:spPr>
          <a:xfrm>
            <a:off x="2602587" y="6425565"/>
            <a:ext cx="9425107" cy="498991"/>
          </a:xfrm>
          <a:prstGeom prst="rect">
            <a:avLst/>
          </a:prstGeom>
          <a:solidFill>
            <a:srgbClr val="000000">
              <a:alpha val="4000"/>
            </a:srgbClr>
          </a:solidFill>
          <a:ln/>
        </p:spPr>
      </p:sp>
      <p:sp>
        <p:nvSpPr>
          <p:cNvPr id="29" name="Text 26"/>
          <p:cNvSpPr/>
          <p:nvPr/>
        </p:nvSpPr>
        <p:spPr>
          <a:xfrm>
            <a:off x="2775466" y="6536769"/>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Labor and Installation</a:t>
            </a:r>
            <a:endParaRPr lang="en-US" sz="1361" dirty="0"/>
          </a:p>
        </p:txBody>
      </p:sp>
      <p:sp>
        <p:nvSpPr>
          <p:cNvPr id="30" name="Text 27"/>
          <p:cNvSpPr/>
          <p:nvPr/>
        </p:nvSpPr>
        <p:spPr>
          <a:xfrm>
            <a:off x="7491770" y="6536769"/>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₹1,000 - ₹3,000</a:t>
            </a:r>
            <a:endParaRPr lang="en-US" sz="1361" dirty="0"/>
          </a:p>
        </p:txBody>
      </p:sp>
      <p:sp>
        <p:nvSpPr>
          <p:cNvPr id="31" name="Text 28"/>
          <p:cNvSpPr/>
          <p:nvPr/>
        </p:nvSpPr>
        <p:spPr>
          <a:xfrm>
            <a:off x="2594967" y="7126486"/>
            <a:ext cx="9440347" cy="829747"/>
          </a:xfrm>
          <a:prstGeom prst="rect">
            <a:avLst/>
          </a:prstGeom>
          <a:noFill/>
          <a:ln/>
        </p:spPr>
        <p:txBody>
          <a:bodyPr wrap="squar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This cost breakdown demonstrates the significantly lower pricing of our Adaptive Automobile Headlight System compared to high-end luxury vehicle options, making it an accessible solution for a wider range of automotive manufacturers and their customers.</a:t>
            </a:r>
            <a:endParaRPr lang="en-US" sz="1361" dirty="0"/>
          </a:p>
        </p:txBody>
      </p:sp>
      <p:pic>
        <p:nvPicPr>
          <p:cNvPr id="3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267"/>
          </a:xfrm>
          <a:prstGeom prst="rect">
            <a:avLst/>
          </a:prstGeom>
          <a:solidFill>
            <a:srgbClr val="FFFFFF">
              <a:alpha val="75000"/>
            </a:srgbClr>
          </a:solidFill>
          <a:ln/>
        </p:spPr>
      </p:sp>
      <p:sp>
        <p:nvSpPr>
          <p:cNvPr id="4" name="Text 1"/>
          <p:cNvSpPr/>
          <p:nvPr/>
        </p:nvSpPr>
        <p:spPr>
          <a:xfrm>
            <a:off x="977027" y="638056"/>
            <a:ext cx="12676346" cy="1450419"/>
          </a:xfrm>
          <a:prstGeom prst="rect">
            <a:avLst/>
          </a:prstGeom>
          <a:noFill/>
          <a:ln/>
        </p:spPr>
        <p:txBody>
          <a:bodyPr wrap="square" rtlCol="0" anchor="t"/>
          <a:lstStyle/>
          <a:p>
            <a:pPr indent="0" marL="0">
              <a:lnSpc>
                <a:spcPts val="5710"/>
              </a:lnSpc>
              <a:buNone/>
            </a:pPr>
            <a:r>
              <a:rPr lang="en-US" sz="4568" dirty="0">
                <a:solidFill>
                  <a:srgbClr val="312F2B"/>
                </a:solidFill>
                <a:latin typeface="Gelasio" pitchFamily="34" charset="0"/>
                <a:ea typeface="Gelasio" pitchFamily="34" charset="-122"/>
                <a:cs typeface="Gelasio" pitchFamily="34" charset="-120"/>
              </a:rPr>
              <a:t>Adaptive Automobile Headlight System: Cost Savings and Benefits</a:t>
            </a:r>
            <a:endParaRPr lang="en-US" sz="4568" dirty="0"/>
          </a:p>
        </p:txBody>
      </p:sp>
      <p:sp>
        <p:nvSpPr>
          <p:cNvPr id="5" name="Text 2"/>
          <p:cNvSpPr/>
          <p:nvPr/>
        </p:nvSpPr>
        <p:spPr>
          <a:xfrm>
            <a:off x="977027" y="2552581"/>
            <a:ext cx="12676346" cy="1113711"/>
          </a:xfrm>
          <a:prstGeom prst="rect">
            <a:avLst/>
          </a:prstGeom>
          <a:noFill/>
          <a:ln/>
        </p:spPr>
        <p:txBody>
          <a:bodyPr wrap="square" rtlCol="0" anchor="t"/>
          <a:lstStyle/>
          <a:p>
            <a:pPr indent="0" marL="0">
              <a:lnSpc>
                <a:spcPts val="2924"/>
              </a:lnSpc>
              <a:buNone/>
            </a:pPr>
            <a:r>
              <a:rPr lang="en-US" sz="1827" dirty="0">
                <a:solidFill>
                  <a:srgbClr val="272525"/>
                </a:solidFill>
                <a:latin typeface="Lato" pitchFamily="34" charset="0"/>
                <a:ea typeface="Lato" pitchFamily="34" charset="-122"/>
                <a:cs typeface="Lato" pitchFamily="34" charset="-120"/>
              </a:rPr>
              <a:t>The Adaptive Automobile Headlight System offers a significantly more affordable alternative to high-end luxury vehicle headlight solutions. While premium brands like BMW charge around ₹70,000 per headlight, our system can be implemented for a total estimated cost ranging from ₹4,110 to ₹10,220, including components, labor, and installation.</a:t>
            </a:r>
            <a:endParaRPr lang="en-US" sz="1827" dirty="0"/>
          </a:p>
        </p:txBody>
      </p:sp>
      <p:sp>
        <p:nvSpPr>
          <p:cNvPr id="6" name="Text 3"/>
          <p:cNvSpPr/>
          <p:nvPr/>
        </p:nvSpPr>
        <p:spPr>
          <a:xfrm>
            <a:off x="977027" y="3927277"/>
            <a:ext cx="12676346" cy="1113711"/>
          </a:xfrm>
          <a:prstGeom prst="rect">
            <a:avLst/>
          </a:prstGeom>
          <a:noFill/>
          <a:ln/>
        </p:spPr>
        <p:txBody>
          <a:bodyPr wrap="square" rtlCol="0" anchor="t"/>
          <a:lstStyle/>
          <a:p>
            <a:pPr indent="0" marL="0">
              <a:lnSpc>
                <a:spcPts val="2924"/>
              </a:lnSpc>
              <a:buNone/>
            </a:pPr>
            <a:r>
              <a:rPr lang="en-US" sz="1827" dirty="0">
                <a:solidFill>
                  <a:srgbClr val="272525"/>
                </a:solidFill>
                <a:latin typeface="Lato" pitchFamily="34" charset="0"/>
                <a:ea typeface="Lato" pitchFamily="34" charset="-122"/>
                <a:cs typeface="Lato" pitchFamily="34" charset="-120"/>
              </a:rPr>
              <a:t>This cost comparison demonstrates up to an 85% reduction in expenses compared to the BMW 7 Series G11 Adaptive LED Headlight, making the Adaptive Automobile Headlight System an accessible and cost-effective solution for a wide range of automotive manufacturers and their customers.</a:t>
            </a:r>
            <a:endParaRPr lang="en-US" sz="1827" dirty="0"/>
          </a:p>
        </p:txBody>
      </p:sp>
      <p:sp>
        <p:nvSpPr>
          <p:cNvPr id="7" name="Text 4"/>
          <p:cNvSpPr/>
          <p:nvPr/>
        </p:nvSpPr>
        <p:spPr>
          <a:xfrm>
            <a:off x="977027" y="5389007"/>
            <a:ext cx="5726668" cy="580073"/>
          </a:xfrm>
          <a:prstGeom prst="rect">
            <a:avLst/>
          </a:prstGeom>
          <a:noFill/>
          <a:ln/>
        </p:spPr>
        <p:txBody>
          <a:bodyPr wrap="none" rtlCol="0" anchor="t"/>
          <a:lstStyle/>
          <a:p>
            <a:pPr indent="0" marL="0">
              <a:lnSpc>
                <a:spcPts val="4568"/>
              </a:lnSpc>
              <a:buNone/>
            </a:pPr>
            <a:r>
              <a:rPr lang="en-US" sz="3655" dirty="0">
                <a:solidFill>
                  <a:srgbClr val="312F2B"/>
                </a:solidFill>
                <a:latin typeface="Gelasio" pitchFamily="34" charset="0"/>
                <a:ea typeface="Gelasio" pitchFamily="34" charset="-122"/>
                <a:cs typeface="Gelasio" pitchFamily="34" charset="-120"/>
              </a:rPr>
              <a:t>Key Benefits of Our System:</a:t>
            </a:r>
            <a:endParaRPr lang="en-US" sz="3655" dirty="0"/>
          </a:p>
        </p:txBody>
      </p:sp>
      <p:sp>
        <p:nvSpPr>
          <p:cNvPr id="8" name="Text 5"/>
          <p:cNvSpPr/>
          <p:nvPr/>
        </p:nvSpPr>
        <p:spPr>
          <a:xfrm>
            <a:off x="1348145" y="6317099"/>
            <a:ext cx="12305228" cy="371237"/>
          </a:xfrm>
          <a:prstGeom prst="rect">
            <a:avLst/>
          </a:prstGeom>
          <a:noFill/>
          <a:ln/>
        </p:spPr>
        <p:txBody>
          <a:bodyPr wrap="none" rtlCol="0" anchor="t"/>
          <a:lstStyle/>
          <a:p>
            <a:pPr algn="l" marL="342900" indent="-342900">
              <a:lnSpc>
                <a:spcPts val="2924"/>
              </a:lnSpc>
              <a:buSzPct val="100000"/>
              <a:buChar char="•"/>
            </a:pPr>
            <a:r>
              <a:rPr lang="en-US" sz="1827" dirty="0">
                <a:solidFill>
                  <a:srgbClr val="272525"/>
                </a:solidFill>
                <a:latin typeface="Lato" pitchFamily="34" charset="0"/>
                <a:ea typeface="Lato" pitchFamily="34" charset="-122"/>
                <a:cs typeface="Lato" pitchFamily="34" charset="-120"/>
              </a:rPr>
              <a:t>Affordable: Significantly lower cost than current market offerings.</a:t>
            </a:r>
            <a:endParaRPr lang="en-US" sz="1827" dirty="0"/>
          </a:p>
        </p:txBody>
      </p:sp>
      <p:sp>
        <p:nvSpPr>
          <p:cNvPr id="9" name="Text 6"/>
          <p:cNvSpPr/>
          <p:nvPr/>
        </p:nvSpPr>
        <p:spPr>
          <a:xfrm>
            <a:off x="1348145" y="6769537"/>
            <a:ext cx="12305228" cy="371237"/>
          </a:xfrm>
          <a:prstGeom prst="rect">
            <a:avLst/>
          </a:prstGeom>
          <a:noFill/>
          <a:ln/>
        </p:spPr>
        <p:txBody>
          <a:bodyPr wrap="none" rtlCol="0" anchor="t"/>
          <a:lstStyle/>
          <a:p>
            <a:pPr algn="l" marL="342900" indent="-342900">
              <a:lnSpc>
                <a:spcPts val="2924"/>
              </a:lnSpc>
              <a:buSzPct val="100000"/>
              <a:buChar char="•"/>
            </a:pPr>
            <a:r>
              <a:rPr lang="en-US" sz="1827" dirty="0">
                <a:solidFill>
                  <a:srgbClr val="272525"/>
                </a:solidFill>
                <a:latin typeface="Lato" pitchFamily="34" charset="0"/>
                <a:ea typeface="Lato" pitchFamily="34" charset="-122"/>
                <a:cs typeface="Lato" pitchFamily="34" charset="-120"/>
              </a:rPr>
              <a:t>Customizable: Tailored to individual vehicle requirements.</a:t>
            </a:r>
            <a:endParaRPr lang="en-US" sz="1827" dirty="0"/>
          </a:p>
        </p:txBody>
      </p:sp>
      <p:sp>
        <p:nvSpPr>
          <p:cNvPr id="10" name="Text 7"/>
          <p:cNvSpPr/>
          <p:nvPr/>
        </p:nvSpPr>
        <p:spPr>
          <a:xfrm>
            <a:off x="1348145" y="7221974"/>
            <a:ext cx="12305228" cy="371237"/>
          </a:xfrm>
          <a:prstGeom prst="rect">
            <a:avLst/>
          </a:prstGeom>
          <a:noFill/>
          <a:ln/>
        </p:spPr>
        <p:txBody>
          <a:bodyPr wrap="none" rtlCol="0" anchor="t"/>
          <a:lstStyle/>
          <a:p>
            <a:pPr algn="l" marL="342900" indent="-342900">
              <a:lnSpc>
                <a:spcPts val="2924"/>
              </a:lnSpc>
              <a:buSzPct val="100000"/>
              <a:buChar char="•"/>
            </a:pPr>
            <a:r>
              <a:rPr lang="en-US" sz="1827" dirty="0">
                <a:solidFill>
                  <a:srgbClr val="272525"/>
                </a:solidFill>
                <a:latin typeface="Lato" pitchFamily="34" charset="0"/>
                <a:ea typeface="Lato" pitchFamily="34" charset="-122"/>
                <a:cs typeface="Lato" pitchFamily="34" charset="-120"/>
              </a:rPr>
              <a:t>DIY Friendly: Accessible for automotive enthusiasts and hobbyists.</a:t>
            </a:r>
            <a:endParaRPr lang="en-US" sz="1827"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2355652"/>
            <a:ext cx="6172200" cy="771525"/>
          </a:xfrm>
          <a:prstGeom prst="rect">
            <a:avLst/>
          </a:prstGeom>
          <a:noFill/>
          <a:ln/>
        </p:spPr>
        <p:txBody>
          <a:bodyPr wrap="none" rtlCol="0" anchor="t"/>
          <a:lstStyle/>
          <a:p>
            <a:pPr indent="0" marL="0">
              <a:lnSpc>
                <a:spcPts val="6075"/>
              </a:lnSpc>
              <a:buNone/>
            </a:pPr>
            <a:r>
              <a:rPr lang="en-US" sz="4860" dirty="0">
                <a:solidFill>
                  <a:srgbClr val="312F2B"/>
                </a:solidFill>
                <a:latin typeface="Gelasio" pitchFamily="34" charset="0"/>
                <a:ea typeface="Gelasio" pitchFamily="34" charset="-122"/>
                <a:cs typeface="Gelasio" pitchFamily="34" charset="-120"/>
              </a:rPr>
              <a:t>Conclusion:</a:t>
            </a:r>
            <a:endParaRPr lang="en-US" sz="4860" dirty="0"/>
          </a:p>
        </p:txBody>
      </p:sp>
      <p:sp>
        <p:nvSpPr>
          <p:cNvPr id="5" name="Text 2"/>
          <p:cNvSpPr/>
          <p:nvPr/>
        </p:nvSpPr>
        <p:spPr>
          <a:xfrm>
            <a:off x="864037" y="3620929"/>
            <a:ext cx="12902327" cy="1185148"/>
          </a:xfrm>
          <a:prstGeom prst="rect">
            <a:avLst/>
          </a:prstGeom>
          <a:noFill/>
          <a:ln/>
        </p:spPr>
        <p:txBody>
          <a:bodyPr wrap="square" rtlCol="0" anchor="t"/>
          <a:lstStyle/>
          <a:p>
            <a:pPr indent="0" marL="0">
              <a:lnSpc>
                <a:spcPts val="3110"/>
              </a:lnSpc>
              <a:buNone/>
            </a:pPr>
            <a:r>
              <a:rPr lang="en-US" sz="1944" dirty="0">
                <a:solidFill>
                  <a:srgbClr val="272525"/>
                </a:solidFill>
                <a:latin typeface="Lato" pitchFamily="34" charset="0"/>
                <a:ea typeface="Lato" pitchFamily="34" charset="-122"/>
                <a:cs typeface="Lato" pitchFamily="34" charset="-120"/>
              </a:rPr>
              <a:t>The adaptive automobile headlight project presents a cost-effective solution to improve road safety and driving comfort. While facing challenges like sensor accuracy, the system offers enhanced safety, energy efficiency, and customization options at a fraction of the price of high-end luxury offerings.</a:t>
            </a:r>
            <a:endParaRPr lang="en-US" sz="1944" dirty="0"/>
          </a:p>
        </p:txBody>
      </p:sp>
      <p:sp>
        <p:nvSpPr>
          <p:cNvPr id="6" name="Text 3"/>
          <p:cNvSpPr/>
          <p:nvPr/>
        </p:nvSpPr>
        <p:spPr>
          <a:xfrm>
            <a:off x="864037" y="5083731"/>
            <a:ext cx="12902327" cy="790099"/>
          </a:xfrm>
          <a:prstGeom prst="rect">
            <a:avLst/>
          </a:prstGeom>
          <a:noFill/>
          <a:ln/>
        </p:spPr>
        <p:txBody>
          <a:bodyPr wrap="square" rtlCol="0" anchor="t"/>
          <a:lstStyle/>
          <a:p>
            <a:pPr indent="0" marL="0">
              <a:lnSpc>
                <a:spcPts val="3110"/>
              </a:lnSpc>
              <a:buNone/>
            </a:pPr>
            <a:r>
              <a:rPr lang="en-US" sz="1944" dirty="0">
                <a:solidFill>
                  <a:srgbClr val="272525"/>
                </a:solidFill>
                <a:latin typeface="Lato" pitchFamily="34" charset="0"/>
                <a:ea typeface="Lato" pitchFamily="34" charset="-122"/>
                <a:cs typeface="Lato" pitchFamily="34" charset="-120"/>
              </a:rPr>
              <a:t>Our adaptive headlight system demonstrates the potential of integrating advanced technology into automotive systems to address real-world challenges and enhance the driving experience for a wider range of customers.</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9359979" y="2429947"/>
            <a:ext cx="5054322" cy="3369588"/>
          </a:xfrm>
          <a:prstGeom prst="rect">
            <a:avLst/>
          </a:prstGeom>
        </p:spPr>
      </p:pic>
      <p:sp>
        <p:nvSpPr>
          <p:cNvPr id="6" name="Text 1"/>
          <p:cNvSpPr/>
          <p:nvPr/>
        </p:nvSpPr>
        <p:spPr>
          <a:xfrm>
            <a:off x="604837" y="942618"/>
            <a:ext cx="4882396" cy="540068"/>
          </a:xfrm>
          <a:prstGeom prst="rect">
            <a:avLst/>
          </a:prstGeom>
          <a:noFill/>
          <a:ln/>
        </p:spPr>
        <p:txBody>
          <a:bodyPr wrap="none" rtlCol="0" anchor="t"/>
          <a:lstStyle/>
          <a:p>
            <a:pPr indent="0" marL="0">
              <a:lnSpc>
                <a:spcPts val="4253"/>
              </a:lnSpc>
              <a:buNone/>
            </a:pPr>
            <a:r>
              <a:rPr lang="en-US" sz="3402" dirty="0">
                <a:solidFill>
                  <a:srgbClr val="312F2B"/>
                </a:solidFill>
                <a:latin typeface="Gelasio" pitchFamily="34" charset="0"/>
                <a:ea typeface="Gelasio" pitchFamily="34" charset="-122"/>
                <a:cs typeface="Gelasio" pitchFamily="34" charset="-120"/>
              </a:rPr>
              <a:t>Enhancing Driving Safety</a:t>
            </a:r>
            <a:endParaRPr lang="en-US" sz="3402" dirty="0"/>
          </a:p>
        </p:txBody>
      </p:sp>
      <p:sp>
        <p:nvSpPr>
          <p:cNvPr id="7" name="Shape 2"/>
          <p:cNvSpPr/>
          <p:nvPr/>
        </p:nvSpPr>
        <p:spPr>
          <a:xfrm>
            <a:off x="846773" y="1741884"/>
            <a:ext cx="34528" cy="5544979"/>
          </a:xfrm>
          <a:prstGeom prst="roundRect">
            <a:avLst>
              <a:gd name="adj" fmla="val 225237"/>
            </a:avLst>
          </a:prstGeom>
          <a:solidFill>
            <a:srgbClr val="CECEC9"/>
          </a:solidFill>
          <a:ln/>
        </p:spPr>
      </p:sp>
      <p:sp>
        <p:nvSpPr>
          <p:cNvPr id="8" name="Shape 3"/>
          <p:cNvSpPr/>
          <p:nvPr/>
        </p:nvSpPr>
        <p:spPr>
          <a:xfrm>
            <a:off x="1058406" y="2113240"/>
            <a:ext cx="604837" cy="34528"/>
          </a:xfrm>
          <a:prstGeom prst="roundRect">
            <a:avLst>
              <a:gd name="adj" fmla="val 225237"/>
            </a:avLst>
          </a:prstGeom>
          <a:solidFill>
            <a:srgbClr val="CECEC9"/>
          </a:solidFill>
          <a:ln/>
        </p:spPr>
      </p:sp>
      <p:sp>
        <p:nvSpPr>
          <p:cNvPr id="9" name="Shape 4"/>
          <p:cNvSpPr/>
          <p:nvPr/>
        </p:nvSpPr>
        <p:spPr>
          <a:xfrm>
            <a:off x="669667" y="1936194"/>
            <a:ext cx="388739" cy="388739"/>
          </a:xfrm>
          <a:prstGeom prst="roundRect">
            <a:avLst>
              <a:gd name="adj" fmla="val 20006"/>
            </a:avLst>
          </a:prstGeom>
          <a:solidFill>
            <a:srgbClr val="E8E8E3"/>
          </a:solidFill>
          <a:ln w="7620">
            <a:solidFill>
              <a:srgbClr val="CECEC9"/>
            </a:solidFill>
            <a:prstDash val="solid"/>
          </a:ln>
        </p:spPr>
      </p:sp>
      <p:sp>
        <p:nvSpPr>
          <p:cNvPr id="10" name="Text 5"/>
          <p:cNvSpPr/>
          <p:nvPr/>
        </p:nvSpPr>
        <p:spPr>
          <a:xfrm>
            <a:off x="808256" y="2000964"/>
            <a:ext cx="111443" cy="259199"/>
          </a:xfrm>
          <a:prstGeom prst="rect">
            <a:avLst/>
          </a:prstGeom>
          <a:noFill/>
          <a:ln/>
        </p:spPr>
        <p:txBody>
          <a:bodyPr wrap="none" rtlCol="0" anchor="t"/>
          <a:lstStyle/>
          <a:p>
            <a:pPr algn="ctr" indent="0" marL="0">
              <a:lnSpc>
                <a:spcPts val="2041"/>
              </a:lnSpc>
              <a:buNone/>
            </a:pPr>
            <a:r>
              <a:rPr lang="en-US" sz="2041" dirty="0">
                <a:solidFill>
                  <a:srgbClr val="272525"/>
                </a:solidFill>
                <a:latin typeface="Gelasio" pitchFamily="34" charset="0"/>
                <a:ea typeface="Gelasio" pitchFamily="34" charset="-122"/>
                <a:cs typeface="Gelasio" pitchFamily="34" charset="-120"/>
              </a:rPr>
              <a:t>1</a:t>
            </a:r>
            <a:endParaRPr lang="en-US" sz="2041" dirty="0"/>
          </a:p>
        </p:txBody>
      </p:sp>
      <p:sp>
        <p:nvSpPr>
          <p:cNvPr id="11" name="Text 6"/>
          <p:cNvSpPr/>
          <p:nvPr/>
        </p:nvSpPr>
        <p:spPr>
          <a:xfrm>
            <a:off x="1814513" y="1914644"/>
            <a:ext cx="2359223" cy="269915"/>
          </a:xfrm>
          <a:prstGeom prst="rect">
            <a:avLst/>
          </a:prstGeom>
          <a:noFill/>
          <a:ln/>
        </p:spPr>
        <p:txBody>
          <a:bodyPr wrap="none" rtlCol="0" anchor="t"/>
          <a:lstStyle/>
          <a:p>
            <a:pPr algn="l" indent="0" marL="0">
              <a:lnSpc>
                <a:spcPts val="2126"/>
              </a:lnSpc>
              <a:buNone/>
            </a:pPr>
            <a:r>
              <a:rPr lang="en-US" sz="1701" dirty="0">
                <a:solidFill>
                  <a:srgbClr val="272525"/>
                </a:solidFill>
                <a:latin typeface="Gelasio" pitchFamily="34" charset="0"/>
                <a:ea typeface="Gelasio" pitchFamily="34" charset="-122"/>
                <a:cs typeface="Gelasio" pitchFamily="34" charset="-120"/>
              </a:rPr>
              <a:t>Ambient Light Detection</a:t>
            </a:r>
            <a:endParaRPr lang="en-US" sz="1701" dirty="0"/>
          </a:p>
        </p:txBody>
      </p:sp>
      <p:sp>
        <p:nvSpPr>
          <p:cNvPr id="12" name="Text 7"/>
          <p:cNvSpPr/>
          <p:nvPr/>
        </p:nvSpPr>
        <p:spPr>
          <a:xfrm>
            <a:off x="1814513" y="2288143"/>
            <a:ext cx="6724650" cy="829747"/>
          </a:xfrm>
          <a:prstGeom prst="rect">
            <a:avLst/>
          </a:prstGeom>
          <a:noFill/>
          <a:ln/>
        </p:spPr>
        <p:txBody>
          <a:bodyPr wrap="square" rtlCol="0" anchor="t"/>
          <a:lstStyle/>
          <a:p>
            <a:pPr algn="l" indent="0" marL="0">
              <a:lnSpc>
                <a:spcPts val="2177"/>
              </a:lnSpc>
              <a:buNone/>
            </a:pPr>
            <a:r>
              <a:rPr lang="en-US" sz="1361" dirty="0">
                <a:solidFill>
                  <a:srgbClr val="272525"/>
                </a:solidFill>
                <a:latin typeface="Lato" pitchFamily="34" charset="0"/>
                <a:ea typeface="Lato" pitchFamily="34" charset="-122"/>
                <a:cs typeface="Lato" pitchFamily="34" charset="-120"/>
              </a:rPr>
              <a:t>The system uses a photoresistor to continuously monitor the ambient light levels surrounding the vehicle. This sensor provides the Arduino microcontroller with real-time data about the current lighting conditions.</a:t>
            </a:r>
            <a:endParaRPr lang="en-US" sz="1361" dirty="0"/>
          </a:p>
        </p:txBody>
      </p:sp>
      <p:sp>
        <p:nvSpPr>
          <p:cNvPr id="13" name="Shape 8"/>
          <p:cNvSpPr/>
          <p:nvPr/>
        </p:nvSpPr>
        <p:spPr>
          <a:xfrm>
            <a:off x="1058406" y="3834765"/>
            <a:ext cx="604837" cy="34528"/>
          </a:xfrm>
          <a:prstGeom prst="roundRect">
            <a:avLst>
              <a:gd name="adj" fmla="val 225237"/>
            </a:avLst>
          </a:prstGeom>
          <a:solidFill>
            <a:srgbClr val="CECEC9"/>
          </a:solidFill>
          <a:ln/>
        </p:spPr>
      </p:sp>
      <p:sp>
        <p:nvSpPr>
          <p:cNvPr id="14" name="Shape 9"/>
          <p:cNvSpPr/>
          <p:nvPr/>
        </p:nvSpPr>
        <p:spPr>
          <a:xfrm>
            <a:off x="669667" y="3657719"/>
            <a:ext cx="388739" cy="388739"/>
          </a:xfrm>
          <a:prstGeom prst="roundRect">
            <a:avLst>
              <a:gd name="adj" fmla="val 20006"/>
            </a:avLst>
          </a:prstGeom>
          <a:solidFill>
            <a:srgbClr val="E8E8E3"/>
          </a:solidFill>
          <a:ln w="7620">
            <a:solidFill>
              <a:srgbClr val="CECEC9"/>
            </a:solidFill>
            <a:prstDash val="solid"/>
          </a:ln>
        </p:spPr>
      </p:sp>
      <p:sp>
        <p:nvSpPr>
          <p:cNvPr id="15" name="Text 10"/>
          <p:cNvSpPr/>
          <p:nvPr/>
        </p:nvSpPr>
        <p:spPr>
          <a:xfrm>
            <a:off x="791587" y="3722489"/>
            <a:ext cx="144899" cy="259199"/>
          </a:xfrm>
          <a:prstGeom prst="rect">
            <a:avLst/>
          </a:prstGeom>
          <a:noFill/>
          <a:ln/>
        </p:spPr>
        <p:txBody>
          <a:bodyPr wrap="none" rtlCol="0" anchor="t"/>
          <a:lstStyle/>
          <a:p>
            <a:pPr algn="ctr" indent="0" marL="0">
              <a:lnSpc>
                <a:spcPts val="2041"/>
              </a:lnSpc>
              <a:buNone/>
            </a:pPr>
            <a:r>
              <a:rPr lang="en-US" sz="2041" dirty="0">
                <a:solidFill>
                  <a:srgbClr val="272525"/>
                </a:solidFill>
                <a:latin typeface="Gelasio" pitchFamily="34" charset="0"/>
                <a:ea typeface="Gelasio" pitchFamily="34" charset="-122"/>
                <a:cs typeface="Gelasio" pitchFamily="34" charset="-120"/>
              </a:rPr>
              <a:t>2</a:t>
            </a:r>
            <a:endParaRPr lang="en-US" sz="2041" dirty="0"/>
          </a:p>
        </p:txBody>
      </p:sp>
      <p:sp>
        <p:nvSpPr>
          <p:cNvPr id="16" name="Text 11"/>
          <p:cNvSpPr/>
          <p:nvPr/>
        </p:nvSpPr>
        <p:spPr>
          <a:xfrm>
            <a:off x="1814513" y="3636169"/>
            <a:ext cx="3309223" cy="269915"/>
          </a:xfrm>
          <a:prstGeom prst="rect">
            <a:avLst/>
          </a:prstGeom>
          <a:noFill/>
          <a:ln/>
        </p:spPr>
        <p:txBody>
          <a:bodyPr wrap="none" rtlCol="0" anchor="t"/>
          <a:lstStyle/>
          <a:p>
            <a:pPr algn="l" indent="0" marL="0">
              <a:lnSpc>
                <a:spcPts val="2126"/>
              </a:lnSpc>
              <a:buNone/>
            </a:pPr>
            <a:r>
              <a:rPr lang="en-US" sz="1701" dirty="0">
                <a:solidFill>
                  <a:srgbClr val="272525"/>
                </a:solidFill>
                <a:latin typeface="Gelasio" pitchFamily="34" charset="0"/>
                <a:ea typeface="Gelasio" pitchFamily="34" charset="-122"/>
                <a:cs typeface="Gelasio" pitchFamily="34" charset="-120"/>
              </a:rPr>
              <a:t>Automated Brightness Adjustment</a:t>
            </a:r>
            <a:endParaRPr lang="en-US" sz="1701" dirty="0"/>
          </a:p>
        </p:txBody>
      </p:sp>
      <p:sp>
        <p:nvSpPr>
          <p:cNvPr id="17" name="Text 12"/>
          <p:cNvSpPr/>
          <p:nvPr/>
        </p:nvSpPr>
        <p:spPr>
          <a:xfrm>
            <a:off x="1814513" y="4009668"/>
            <a:ext cx="6724650" cy="1106329"/>
          </a:xfrm>
          <a:prstGeom prst="rect">
            <a:avLst/>
          </a:prstGeom>
          <a:noFill/>
          <a:ln/>
        </p:spPr>
        <p:txBody>
          <a:bodyPr wrap="square" rtlCol="0" anchor="t"/>
          <a:lstStyle/>
          <a:p>
            <a:pPr algn="l" indent="0" marL="0">
              <a:lnSpc>
                <a:spcPts val="2177"/>
              </a:lnSpc>
              <a:buNone/>
            </a:pPr>
            <a:r>
              <a:rPr lang="en-US" sz="1361" dirty="0">
                <a:solidFill>
                  <a:srgbClr val="272525"/>
                </a:solidFill>
                <a:latin typeface="Lato" pitchFamily="34" charset="0"/>
                <a:ea typeface="Lato" pitchFamily="34" charset="-122"/>
                <a:cs typeface="Lato" pitchFamily="34" charset="-120"/>
              </a:rPr>
              <a:t>Based on the ambient light readings, the Arduino adjusts the power supplied to the LED headlights through the TIP122 transistor circuit. This ensures that the headlight brightness is optimized for the prevailing lighting conditions, providing drivers with the best possible visibility.</a:t>
            </a:r>
            <a:endParaRPr lang="en-US" sz="1361" dirty="0"/>
          </a:p>
        </p:txBody>
      </p:sp>
      <p:sp>
        <p:nvSpPr>
          <p:cNvPr id="18" name="Shape 13"/>
          <p:cNvSpPr/>
          <p:nvPr/>
        </p:nvSpPr>
        <p:spPr>
          <a:xfrm>
            <a:off x="1058406" y="5832872"/>
            <a:ext cx="604837" cy="34528"/>
          </a:xfrm>
          <a:prstGeom prst="roundRect">
            <a:avLst>
              <a:gd name="adj" fmla="val 225237"/>
            </a:avLst>
          </a:prstGeom>
          <a:solidFill>
            <a:srgbClr val="CECEC9"/>
          </a:solidFill>
          <a:ln/>
        </p:spPr>
      </p:sp>
      <p:sp>
        <p:nvSpPr>
          <p:cNvPr id="19" name="Shape 14"/>
          <p:cNvSpPr/>
          <p:nvPr/>
        </p:nvSpPr>
        <p:spPr>
          <a:xfrm>
            <a:off x="669667" y="5655826"/>
            <a:ext cx="388739" cy="388739"/>
          </a:xfrm>
          <a:prstGeom prst="roundRect">
            <a:avLst>
              <a:gd name="adj" fmla="val 20006"/>
            </a:avLst>
          </a:prstGeom>
          <a:solidFill>
            <a:srgbClr val="E8E8E3"/>
          </a:solidFill>
          <a:ln w="7620">
            <a:solidFill>
              <a:srgbClr val="CECEC9"/>
            </a:solidFill>
            <a:prstDash val="solid"/>
          </a:ln>
        </p:spPr>
      </p:sp>
      <p:sp>
        <p:nvSpPr>
          <p:cNvPr id="20" name="Text 15"/>
          <p:cNvSpPr/>
          <p:nvPr/>
        </p:nvSpPr>
        <p:spPr>
          <a:xfrm>
            <a:off x="792420" y="5720596"/>
            <a:ext cx="143113" cy="259199"/>
          </a:xfrm>
          <a:prstGeom prst="rect">
            <a:avLst/>
          </a:prstGeom>
          <a:noFill/>
          <a:ln/>
        </p:spPr>
        <p:txBody>
          <a:bodyPr wrap="none" rtlCol="0" anchor="t"/>
          <a:lstStyle/>
          <a:p>
            <a:pPr algn="ctr" indent="0" marL="0">
              <a:lnSpc>
                <a:spcPts val="2041"/>
              </a:lnSpc>
              <a:buNone/>
            </a:pPr>
            <a:r>
              <a:rPr lang="en-US" sz="2041" dirty="0">
                <a:solidFill>
                  <a:srgbClr val="272525"/>
                </a:solidFill>
                <a:latin typeface="Gelasio" pitchFamily="34" charset="0"/>
                <a:ea typeface="Gelasio" pitchFamily="34" charset="-122"/>
                <a:cs typeface="Gelasio" pitchFamily="34" charset="-120"/>
              </a:rPr>
              <a:t>3</a:t>
            </a:r>
            <a:endParaRPr lang="en-US" sz="2041" dirty="0"/>
          </a:p>
        </p:txBody>
      </p:sp>
      <p:sp>
        <p:nvSpPr>
          <p:cNvPr id="21" name="Text 16"/>
          <p:cNvSpPr/>
          <p:nvPr/>
        </p:nvSpPr>
        <p:spPr>
          <a:xfrm>
            <a:off x="1814513" y="5634276"/>
            <a:ext cx="2397443" cy="269915"/>
          </a:xfrm>
          <a:prstGeom prst="rect">
            <a:avLst/>
          </a:prstGeom>
          <a:noFill/>
          <a:ln/>
        </p:spPr>
        <p:txBody>
          <a:bodyPr wrap="none" rtlCol="0" anchor="t"/>
          <a:lstStyle/>
          <a:p>
            <a:pPr algn="l" indent="0" marL="0">
              <a:lnSpc>
                <a:spcPts val="2126"/>
              </a:lnSpc>
              <a:buNone/>
            </a:pPr>
            <a:r>
              <a:rPr lang="en-US" sz="1701" dirty="0">
                <a:solidFill>
                  <a:srgbClr val="272525"/>
                </a:solidFill>
                <a:latin typeface="Gelasio" pitchFamily="34" charset="0"/>
                <a:ea typeface="Gelasio" pitchFamily="34" charset="-122"/>
                <a:cs typeface="Gelasio" pitchFamily="34" charset="-120"/>
              </a:rPr>
              <a:t>Improved Road Visibility</a:t>
            </a:r>
            <a:endParaRPr lang="en-US" sz="1701" dirty="0"/>
          </a:p>
        </p:txBody>
      </p:sp>
      <p:sp>
        <p:nvSpPr>
          <p:cNvPr id="22" name="Text 17"/>
          <p:cNvSpPr/>
          <p:nvPr/>
        </p:nvSpPr>
        <p:spPr>
          <a:xfrm>
            <a:off x="1814513" y="6007775"/>
            <a:ext cx="6724650" cy="1106329"/>
          </a:xfrm>
          <a:prstGeom prst="rect">
            <a:avLst/>
          </a:prstGeom>
          <a:noFill/>
          <a:ln/>
        </p:spPr>
        <p:txBody>
          <a:bodyPr wrap="square" rtlCol="0" anchor="t"/>
          <a:lstStyle/>
          <a:p>
            <a:pPr algn="l" indent="0" marL="0">
              <a:lnSpc>
                <a:spcPts val="2177"/>
              </a:lnSpc>
              <a:buNone/>
            </a:pPr>
            <a:r>
              <a:rPr lang="en-US" sz="1361" dirty="0">
                <a:solidFill>
                  <a:srgbClr val="272525"/>
                </a:solidFill>
                <a:latin typeface="Lato" pitchFamily="34" charset="0"/>
                <a:ea typeface="Lato" pitchFamily="34" charset="-122"/>
                <a:cs typeface="Lato" pitchFamily="34" charset="-120"/>
              </a:rPr>
              <a:t>By automatically adapting the headlight intensity, the system helps drivers navigate safely in various lighting environments, reducing the risk of accidents caused by poor visibility. This feature is particularly beneficial in scenarios like driving through tunnels or during sudden weather changes.</a:t>
            </a:r>
            <a:endParaRPr lang="en-US" sz="1361" dirty="0"/>
          </a:p>
        </p:txBody>
      </p:sp>
      <p:pic>
        <p:nvPicPr>
          <p:cNvPr id="23"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1412915"/>
            <a:ext cx="8446770" cy="771525"/>
          </a:xfrm>
          <a:prstGeom prst="rect">
            <a:avLst/>
          </a:prstGeom>
          <a:noFill/>
          <a:ln/>
        </p:spPr>
        <p:txBody>
          <a:bodyPr wrap="none" rtlCol="0" anchor="t"/>
          <a:lstStyle/>
          <a:p>
            <a:pPr indent="0" marL="0">
              <a:lnSpc>
                <a:spcPts val="6075"/>
              </a:lnSpc>
              <a:buNone/>
            </a:pPr>
            <a:r>
              <a:rPr lang="en-US" sz="4860" dirty="0">
                <a:solidFill>
                  <a:srgbClr val="312F2B"/>
                </a:solidFill>
                <a:latin typeface="Gelasio" pitchFamily="34" charset="0"/>
                <a:ea typeface="Gelasio" pitchFamily="34" charset="-122"/>
                <a:cs typeface="Gelasio" pitchFamily="34" charset="-120"/>
              </a:rPr>
              <a:t>Advantages and Customization</a:t>
            </a:r>
            <a:endParaRPr lang="en-US" sz="4860" dirty="0"/>
          </a:p>
        </p:txBody>
      </p:sp>
      <p:sp>
        <p:nvSpPr>
          <p:cNvPr id="5" name="Text 2"/>
          <p:cNvSpPr/>
          <p:nvPr/>
        </p:nvSpPr>
        <p:spPr>
          <a:xfrm>
            <a:off x="864037" y="2801541"/>
            <a:ext cx="3086100" cy="385763"/>
          </a:xfrm>
          <a:prstGeom prst="rect">
            <a:avLst/>
          </a:prstGeom>
          <a:noFill/>
          <a:ln/>
        </p:spPr>
        <p:txBody>
          <a:bodyPr wrap="none" rtlCol="0" anchor="t"/>
          <a:lstStyle/>
          <a:p>
            <a:pPr indent="0" marL="0">
              <a:lnSpc>
                <a:spcPts val="3038"/>
              </a:lnSpc>
              <a:buNone/>
            </a:pPr>
            <a:r>
              <a:rPr lang="en-US" sz="2430" dirty="0">
                <a:solidFill>
                  <a:srgbClr val="312F2B"/>
                </a:solidFill>
                <a:latin typeface="Gelasio" pitchFamily="34" charset="0"/>
                <a:ea typeface="Gelasio" pitchFamily="34" charset="-122"/>
                <a:cs typeface="Gelasio" pitchFamily="34" charset="-120"/>
              </a:rPr>
              <a:t>Enhanced Safety</a:t>
            </a:r>
            <a:endParaRPr lang="en-US" sz="2430" dirty="0"/>
          </a:p>
        </p:txBody>
      </p:sp>
      <p:sp>
        <p:nvSpPr>
          <p:cNvPr id="6" name="Text 3"/>
          <p:cNvSpPr/>
          <p:nvPr/>
        </p:nvSpPr>
        <p:spPr>
          <a:xfrm>
            <a:off x="864037" y="3434120"/>
            <a:ext cx="3898821" cy="2370296"/>
          </a:xfrm>
          <a:prstGeom prst="rect">
            <a:avLst/>
          </a:prstGeom>
          <a:noFill/>
          <a:ln/>
        </p:spPr>
        <p:txBody>
          <a:bodyPr wrap="square" rtlCol="0" anchor="t"/>
          <a:lstStyle/>
          <a:p>
            <a:pPr indent="0" marL="0">
              <a:lnSpc>
                <a:spcPts val="3110"/>
              </a:lnSpc>
              <a:buNone/>
            </a:pPr>
            <a:r>
              <a:rPr lang="en-US" sz="1944" dirty="0">
                <a:solidFill>
                  <a:srgbClr val="272525"/>
                </a:solidFill>
                <a:latin typeface="Lato" pitchFamily="34" charset="0"/>
                <a:ea typeface="Lato" pitchFamily="34" charset="-122"/>
                <a:cs typeface="Lato" pitchFamily="34" charset="-120"/>
              </a:rPr>
              <a:t>The adaptive headlight system improves driving safety by providing optimal illumination tailored to ambient light conditions, reducing the risk of accidents caused by poor visibility.</a:t>
            </a:r>
            <a:endParaRPr lang="en-US" sz="1944" dirty="0"/>
          </a:p>
        </p:txBody>
      </p:sp>
      <p:sp>
        <p:nvSpPr>
          <p:cNvPr id="7" name="Text 4"/>
          <p:cNvSpPr/>
          <p:nvPr/>
        </p:nvSpPr>
        <p:spPr>
          <a:xfrm>
            <a:off x="5372695" y="2801541"/>
            <a:ext cx="3086100" cy="385763"/>
          </a:xfrm>
          <a:prstGeom prst="rect">
            <a:avLst/>
          </a:prstGeom>
          <a:noFill/>
          <a:ln/>
        </p:spPr>
        <p:txBody>
          <a:bodyPr wrap="none" rtlCol="0" anchor="t"/>
          <a:lstStyle/>
          <a:p>
            <a:pPr indent="0" marL="0">
              <a:lnSpc>
                <a:spcPts val="3038"/>
              </a:lnSpc>
              <a:buNone/>
            </a:pPr>
            <a:r>
              <a:rPr lang="en-US" sz="2430" dirty="0">
                <a:solidFill>
                  <a:srgbClr val="312F2B"/>
                </a:solidFill>
                <a:latin typeface="Gelasio" pitchFamily="34" charset="0"/>
                <a:ea typeface="Gelasio" pitchFamily="34" charset="-122"/>
                <a:cs typeface="Gelasio" pitchFamily="34" charset="-120"/>
              </a:rPr>
              <a:t>Energy Efficiency</a:t>
            </a:r>
            <a:endParaRPr lang="en-US" sz="2430" dirty="0"/>
          </a:p>
        </p:txBody>
      </p:sp>
      <p:sp>
        <p:nvSpPr>
          <p:cNvPr id="8" name="Text 5"/>
          <p:cNvSpPr/>
          <p:nvPr/>
        </p:nvSpPr>
        <p:spPr>
          <a:xfrm>
            <a:off x="5372695" y="3434120"/>
            <a:ext cx="3898821" cy="3160395"/>
          </a:xfrm>
          <a:prstGeom prst="rect">
            <a:avLst/>
          </a:prstGeom>
          <a:noFill/>
          <a:ln/>
        </p:spPr>
        <p:txBody>
          <a:bodyPr wrap="square" rtlCol="0" anchor="t"/>
          <a:lstStyle/>
          <a:p>
            <a:pPr indent="0" marL="0">
              <a:lnSpc>
                <a:spcPts val="3110"/>
              </a:lnSpc>
              <a:buNone/>
            </a:pPr>
            <a:r>
              <a:rPr lang="en-US" sz="1944" dirty="0">
                <a:solidFill>
                  <a:srgbClr val="272525"/>
                </a:solidFill>
                <a:latin typeface="Lato" pitchFamily="34" charset="0"/>
                <a:ea typeface="Lato" pitchFamily="34" charset="-122"/>
                <a:cs typeface="Lato" pitchFamily="34" charset="-120"/>
              </a:rPr>
              <a:t>By adjusting the headlight brightness based on ambient light levels, the system minimizes energy consumption compared to traditional fixed-intensity headlights, contributing to environmental sustainability and reducing fuel consumption.</a:t>
            </a:r>
            <a:endParaRPr lang="en-US" sz="1944" dirty="0"/>
          </a:p>
        </p:txBody>
      </p:sp>
      <p:sp>
        <p:nvSpPr>
          <p:cNvPr id="9" name="Text 6"/>
          <p:cNvSpPr/>
          <p:nvPr/>
        </p:nvSpPr>
        <p:spPr>
          <a:xfrm>
            <a:off x="9881354" y="2801541"/>
            <a:ext cx="3515439" cy="385763"/>
          </a:xfrm>
          <a:prstGeom prst="rect">
            <a:avLst/>
          </a:prstGeom>
          <a:noFill/>
          <a:ln/>
        </p:spPr>
        <p:txBody>
          <a:bodyPr wrap="none" rtlCol="0" anchor="t"/>
          <a:lstStyle/>
          <a:p>
            <a:pPr indent="0" marL="0">
              <a:lnSpc>
                <a:spcPts val="3038"/>
              </a:lnSpc>
              <a:buNone/>
            </a:pPr>
            <a:r>
              <a:rPr lang="en-US" sz="2430" dirty="0">
                <a:solidFill>
                  <a:srgbClr val="312F2B"/>
                </a:solidFill>
                <a:latin typeface="Gelasio" pitchFamily="34" charset="0"/>
                <a:ea typeface="Gelasio" pitchFamily="34" charset="-122"/>
                <a:cs typeface="Gelasio" pitchFamily="34" charset="-120"/>
              </a:rPr>
              <a:t>Customizable Preferences</a:t>
            </a:r>
            <a:endParaRPr lang="en-US" sz="2430" dirty="0"/>
          </a:p>
        </p:txBody>
      </p:sp>
      <p:sp>
        <p:nvSpPr>
          <p:cNvPr id="10" name="Text 7"/>
          <p:cNvSpPr/>
          <p:nvPr/>
        </p:nvSpPr>
        <p:spPr>
          <a:xfrm>
            <a:off x="9881354" y="3434120"/>
            <a:ext cx="3898821" cy="2765346"/>
          </a:xfrm>
          <a:prstGeom prst="rect">
            <a:avLst/>
          </a:prstGeom>
          <a:noFill/>
          <a:ln/>
        </p:spPr>
        <p:txBody>
          <a:bodyPr wrap="square" rtlCol="0" anchor="t"/>
          <a:lstStyle/>
          <a:p>
            <a:pPr indent="0" marL="0">
              <a:lnSpc>
                <a:spcPts val="3110"/>
              </a:lnSpc>
              <a:buNone/>
            </a:pPr>
            <a:r>
              <a:rPr lang="en-US" sz="1944" dirty="0">
                <a:solidFill>
                  <a:srgbClr val="272525"/>
                </a:solidFill>
                <a:latin typeface="Lato" pitchFamily="34" charset="0"/>
                <a:ea typeface="Lato" pitchFamily="34" charset="-122"/>
                <a:cs typeface="Lato" pitchFamily="34" charset="-120"/>
              </a:rPr>
              <a:t>The system can be easily customized to accommodate preferences for brightness levels and response thresholds, allowing for personalized driving experiences to suit individual needs and preferences.</a:t>
            </a:r>
            <a:endParaRPr lang="en-US" sz="1944"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9423321" y="1650921"/>
            <a:ext cx="4927759" cy="4927759"/>
          </a:xfrm>
          <a:prstGeom prst="rect">
            <a:avLst/>
          </a:prstGeom>
        </p:spPr>
      </p:pic>
      <p:sp>
        <p:nvSpPr>
          <p:cNvPr id="6" name="Text 1"/>
          <p:cNvSpPr/>
          <p:nvPr/>
        </p:nvSpPr>
        <p:spPr>
          <a:xfrm>
            <a:off x="782241" y="793552"/>
            <a:ext cx="7579519" cy="1396841"/>
          </a:xfrm>
          <a:prstGeom prst="rect">
            <a:avLst/>
          </a:prstGeom>
          <a:noFill/>
          <a:ln/>
        </p:spPr>
        <p:txBody>
          <a:bodyPr wrap="square" rtlCol="0" anchor="t"/>
          <a:lstStyle/>
          <a:p>
            <a:pPr indent="0" marL="0">
              <a:lnSpc>
                <a:spcPts val="5500"/>
              </a:lnSpc>
              <a:buNone/>
            </a:pPr>
            <a:r>
              <a:rPr lang="en-US" sz="4400" dirty="0">
                <a:solidFill>
                  <a:srgbClr val="312F2B"/>
                </a:solidFill>
                <a:latin typeface="Gelasio" pitchFamily="34" charset="0"/>
                <a:ea typeface="Gelasio" pitchFamily="34" charset="-122"/>
                <a:cs typeface="Gelasio" pitchFamily="34" charset="-120"/>
              </a:rPr>
              <a:t>Considerations and Potential Challenges</a:t>
            </a:r>
            <a:endParaRPr lang="en-US" sz="4400" dirty="0"/>
          </a:p>
        </p:txBody>
      </p:sp>
      <p:sp>
        <p:nvSpPr>
          <p:cNvPr id="7" name="Shape 2"/>
          <p:cNvSpPr/>
          <p:nvPr/>
        </p:nvSpPr>
        <p:spPr>
          <a:xfrm>
            <a:off x="782241" y="2776895"/>
            <a:ext cx="502801" cy="502801"/>
          </a:xfrm>
          <a:prstGeom prst="roundRect">
            <a:avLst>
              <a:gd name="adj" fmla="val 20003"/>
            </a:avLst>
          </a:prstGeom>
          <a:solidFill>
            <a:srgbClr val="E8E8E3"/>
          </a:solidFill>
          <a:ln w="7620">
            <a:solidFill>
              <a:srgbClr val="CECEC9"/>
            </a:solidFill>
            <a:prstDash val="solid"/>
          </a:ln>
        </p:spPr>
      </p:sp>
      <p:sp>
        <p:nvSpPr>
          <p:cNvPr id="8" name="Text 3"/>
          <p:cNvSpPr/>
          <p:nvPr/>
        </p:nvSpPr>
        <p:spPr>
          <a:xfrm>
            <a:off x="961549" y="2860596"/>
            <a:ext cx="144066" cy="335280"/>
          </a:xfrm>
          <a:prstGeom prst="rect">
            <a:avLst/>
          </a:prstGeom>
          <a:noFill/>
          <a:ln/>
        </p:spPr>
        <p:txBody>
          <a:bodyPr wrap="none" rtlCol="0" anchor="t"/>
          <a:lstStyle/>
          <a:p>
            <a:pPr algn="ctr" indent="0" marL="0">
              <a:lnSpc>
                <a:spcPts val="2640"/>
              </a:lnSpc>
              <a:buNone/>
            </a:pPr>
            <a:r>
              <a:rPr lang="en-US" sz="2640" dirty="0">
                <a:solidFill>
                  <a:srgbClr val="272525"/>
                </a:solidFill>
                <a:latin typeface="Gelasio" pitchFamily="34" charset="0"/>
                <a:ea typeface="Gelasio" pitchFamily="34" charset="-122"/>
                <a:cs typeface="Gelasio" pitchFamily="34" charset="-120"/>
              </a:rPr>
              <a:t>1</a:t>
            </a:r>
            <a:endParaRPr lang="en-US" sz="2640" dirty="0"/>
          </a:p>
        </p:txBody>
      </p:sp>
      <p:sp>
        <p:nvSpPr>
          <p:cNvPr id="9" name="Text 4"/>
          <p:cNvSpPr/>
          <p:nvPr/>
        </p:nvSpPr>
        <p:spPr>
          <a:xfrm>
            <a:off x="1508522" y="2776895"/>
            <a:ext cx="2793683" cy="349091"/>
          </a:xfrm>
          <a:prstGeom prst="rect">
            <a:avLst/>
          </a:prstGeom>
          <a:noFill/>
          <a:ln/>
        </p:spPr>
        <p:txBody>
          <a:bodyPr wrap="none" rtlCol="0" anchor="t"/>
          <a:lstStyle/>
          <a:p>
            <a:pPr indent="0" marL="0">
              <a:lnSpc>
                <a:spcPts val="2750"/>
              </a:lnSpc>
              <a:buNone/>
            </a:pPr>
            <a:r>
              <a:rPr lang="en-US" sz="2200" dirty="0">
                <a:solidFill>
                  <a:srgbClr val="272525"/>
                </a:solidFill>
                <a:latin typeface="Gelasio" pitchFamily="34" charset="0"/>
                <a:ea typeface="Gelasio" pitchFamily="34" charset="-122"/>
                <a:cs typeface="Gelasio" pitchFamily="34" charset="-120"/>
              </a:rPr>
              <a:t>Sensor Accuracy</a:t>
            </a:r>
            <a:endParaRPr lang="en-US" sz="2200" dirty="0"/>
          </a:p>
        </p:txBody>
      </p:sp>
      <p:sp>
        <p:nvSpPr>
          <p:cNvPr id="10" name="Text 5"/>
          <p:cNvSpPr/>
          <p:nvPr/>
        </p:nvSpPr>
        <p:spPr>
          <a:xfrm>
            <a:off x="1508522" y="3260050"/>
            <a:ext cx="6853237" cy="1787723"/>
          </a:xfrm>
          <a:prstGeom prst="rect">
            <a:avLst/>
          </a:prstGeom>
          <a:noFill/>
          <a:ln/>
        </p:spPr>
        <p:txBody>
          <a:bodyPr wrap="square" rtlCol="0" anchor="t"/>
          <a:lstStyle/>
          <a:p>
            <a:pPr indent="0" marL="0">
              <a:lnSpc>
                <a:spcPts val="2816"/>
              </a:lnSpc>
              <a:buNone/>
            </a:pPr>
            <a:r>
              <a:rPr lang="en-US" sz="1760" dirty="0">
                <a:solidFill>
                  <a:srgbClr val="272525"/>
                </a:solidFill>
                <a:latin typeface="Lato" pitchFamily="34" charset="0"/>
                <a:ea typeface="Lato" pitchFamily="34" charset="-122"/>
                <a:cs typeface="Lato" pitchFamily="34" charset="-120"/>
              </a:rPr>
              <a:t>The accuracy of the ambient light sensor (photoresistor) may vary depending on factors such as environmental conditions, sensor calibration, and component quality. Inaccurate sensor readings could affect the system's ability to adjust the headlight brightness effectively.</a:t>
            </a:r>
            <a:endParaRPr lang="en-US" sz="1760" dirty="0"/>
          </a:p>
        </p:txBody>
      </p:sp>
      <p:sp>
        <p:nvSpPr>
          <p:cNvPr id="11" name="Shape 6"/>
          <p:cNvSpPr/>
          <p:nvPr/>
        </p:nvSpPr>
        <p:spPr>
          <a:xfrm>
            <a:off x="782241" y="5522595"/>
            <a:ext cx="502801" cy="502801"/>
          </a:xfrm>
          <a:prstGeom prst="roundRect">
            <a:avLst>
              <a:gd name="adj" fmla="val 20003"/>
            </a:avLst>
          </a:prstGeom>
          <a:solidFill>
            <a:srgbClr val="E8E8E3"/>
          </a:solidFill>
          <a:ln w="7620">
            <a:solidFill>
              <a:srgbClr val="CECEC9"/>
            </a:solidFill>
            <a:prstDash val="solid"/>
          </a:ln>
        </p:spPr>
      </p:sp>
      <p:sp>
        <p:nvSpPr>
          <p:cNvPr id="12" name="Text 7"/>
          <p:cNvSpPr/>
          <p:nvPr/>
        </p:nvSpPr>
        <p:spPr>
          <a:xfrm>
            <a:off x="939998" y="5606296"/>
            <a:ext cx="187285" cy="335280"/>
          </a:xfrm>
          <a:prstGeom prst="rect">
            <a:avLst/>
          </a:prstGeom>
          <a:noFill/>
          <a:ln/>
        </p:spPr>
        <p:txBody>
          <a:bodyPr wrap="none" rtlCol="0" anchor="t"/>
          <a:lstStyle/>
          <a:p>
            <a:pPr algn="ctr" indent="0" marL="0">
              <a:lnSpc>
                <a:spcPts val="2640"/>
              </a:lnSpc>
              <a:buNone/>
            </a:pPr>
            <a:r>
              <a:rPr lang="en-US" sz="2640" dirty="0">
                <a:solidFill>
                  <a:srgbClr val="272525"/>
                </a:solidFill>
                <a:latin typeface="Gelasio" pitchFamily="34" charset="0"/>
                <a:ea typeface="Gelasio" pitchFamily="34" charset="-122"/>
                <a:cs typeface="Gelasio" pitchFamily="34" charset="-120"/>
              </a:rPr>
              <a:t>2</a:t>
            </a:r>
            <a:endParaRPr lang="en-US" sz="2640" dirty="0"/>
          </a:p>
        </p:txBody>
      </p:sp>
      <p:sp>
        <p:nvSpPr>
          <p:cNvPr id="13" name="Text 8"/>
          <p:cNvSpPr/>
          <p:nvPr/>
        </p:nvSpPr>
        <p:spPr>
          <a:xfrm>
            <a:off x="1508522" y="5522595"/>
            <a:ext cx="3420666" cy="349091"/>
          </a:xfrm>
          <a:prstGeom prst="rect">
            <a:avLst/>
          </a:prstGeom>
          <a:noFill/>
          <a:ln/>
        </p:spPr>
        <p:txBody>
          <a:bodyPr wrap="none" rtlCol="0" anchor="t"/>
          <a:lstStyle/>
          <a:p>
            <a:pPr indent="0" marL="0">
              <a:lnSpc>
                <a:spcPts val="2750"/>
              </a:lnSpc>
              <a:buNone/>
            </a:pPr>
            <a:r>
              <a:rPr lang="en-US" sz="2200" dirty="0">
                <a:solidFill>
                  <a:srgbClr val="272525"/>
                </a:solidFill>
                <a:latin typeface="Gelasio" pitchFamily="34" charset="0"/>
                <a:ea typeface="Gelasio" pitchFamily="34" charset="-122"/>
                <a:cs typeface="Gelasio" pitchFamily="34" charset="-120"/>
              </a:rPr>
              <a:t>Maintenance Requirements</a:t>
            </a:r>
            <a:endParaRPr lang="en-US" sz="2200" dirty="0"/>
          </a:p>
        </p:txBody>
      </p:sp>
      <p:sp>
        <p:nvSpPr>
          <p:cNvPr id="14" name="Text 9"/>
          <p:cNvSpPr/>
          <p:nvPr/>
        </p:nvSpPr>
        <p:spPr>
          <a:xfrm>
            <a:off x="1508522" y="6005751"/>
            <a:ext cx="6853237" cy="1430179"/>
          </a:xfrm>
          <a:prstGeom prst="rect">
            <a:avLst/>
          </a:prstGeom>
          <a:noFill/>
          <a:ln/>
        </p:spPr>
        <p:txBody>
          <a:bodyPr wrap="square" rtlCol="0" anchor="t"/>
          <a:lstStyle/>
          <a:p>
            <a:pPr indent="0" marL="0">
              <a:lnSpc>
                <a:spcPts val="2816"/>
              </a:lnSpc>
              <a:buNone/>
            </a:pPr>
            <a:r>
              <a:rPr lang="en-US" sz="1760" dirty="0">
                <a:solidFill>
                  <a:srgbClr val="272525"/>
                </a:solidFill>
                <a:latin typeface="Lato" pitchFamily="34" charset="0"/>
                <a:ea typeface="Lato" pitchFamily="34" charset="-122"/>
                <a:cs typeface="Lato" pitchFamily="34" charset="-120"/>
              </a:rPr>
              <a:t>The system may require periodic calibration and maintenance to ensure the proper functioning of components and the reliability of light intensity adjustments over time. Regular checks and adjustments may be necessary to address sensor drift or component degradation.</a:t>
            </a:r>
            <a:endParaRPr lang="en-US" sz="1760" dirty="0"/>
          </a:p>
        </p:txBody>
      </p:sp>
      <p:pic>
        <p:nvPicPr>
          <p:cNvPr id="15"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9359979" y="2297311"/>
            <a:ext cx="5054322" cy="3634978"/>
          </a:xfrm>
          <a:prstGeom prst="rect">
            <a:avLst/>
          </a:prstGeom>
        </p:spPr>
      </p:pic>
      <p:sp>
        <p:nvSpPr>
          <p:cNvPr id="6" name="Text 1"/>
          <p:cNvSpPr/>
          <p:nvPr/>
        </p:nvSpPr>
        <p:spPr>
          <a:xfrm>
            <a:off x="604837" y="881182"/>
            <a:ext cx="4681418" cy="540068"/>
          </a:xfrm>
          <a:prstGeom prst="rect">
            <a:avLst/>
          </a:prstGeom>
          <a:noFill/>
          <a:ln/>
        </p:spPr>
        <p:txBody>
          <a:bodyPr wrap="none" rtlCol="0" anchor="t"/>
          <a:lstStyle/>
          <a:p>
            <a:pPr indent="0" marL="0">
              <a:lnSpc>
                <a:spcPts val="4253"/>
              </a:lnSpc>
              <a:buNone/>
            </a:pPr>
            <a:r>
              <a:rPr lang="en-US" sz="3402" dirty="0">
                <a:solidFill>
                  <a:srgbClr val="312F2B"/>
                </a:solidFill>
                <a:latin typeface="Gelasio" pitchFamily="34" charset="0"/>
                <a:ea typeface="Gelasio" pitchFamily="34" charset="-122"/>
                <a:cs typeface="Gelasio" pitchFamily="34" charset="-120"/>
              </a:rPr>
              <a:t>Components and Wiring</a:t>
            </a:r>
            <a:endParaRPr lang="en-US" sz="3402" dirty="0"/>
          </a:p>
        </p:txBody>
      </p:sp>
      <p:sp>
        <p:nvSpPr>
          <p:cNvPr id="7" name="Shape 2"/>
          <p:cNvSpPr/>
          <p:nvPr/>
        </p:nvSpPr>
        <p:spPr>
          <a:xfrm>
            <a:off x="604837" y="1680448"/>
            <a:ext cx="7934325" cy="1287423"/>
          </a:xfrm>
          <a:prstGeom prst="roundRect">
            <a:avLst>
              <a:gd name="adj" fmla="val 6041"/>
            </a:avLst>
          </a:prstGeom>
          <a:solidFill>
            <a:srgbClr val="E8E8E3"/>
          </a:solidFill>
          <a:ln w="7620">
            <a:solidFill>
              <a:srgbClr val="CECEC9"/>
            </a:solidFill>
            <a:prstDash val="solid"/>
          </a:ln>
        </p:spPr>
      </p:sp>
      <p:sp>
        <p:nvSpPr>
          <p:cNvPr id="8" name="Text 3"/>
          <p:cNvSpPr/>
          <p:nvPr/>
        </p:nvSpPr>
        <p:spPr>
          <a:xfrm>
            <a:off x="785217" y="1860828"/>
            <a:ext cx="2160270" cy="269915"/>
          </a:xfrm>
          <a:prstGeom prst="rect">
            <a:avLst/>
          </a:prstGeom>
          <a:noFill/>
          <a:ln/>
        </p:spPr>
        <p:txBody>
          <a:bodyPr wrap="none" rtlCol="0" anchor="t"/>
          <a:lstStyle/>
          <a:p>
            <a:pPr indent="0" marL="0">
              <a:lnSpc>
                <a:spcPts val="2126"/>
              </a:lnSpc>
              <a:buNone/>
            </a:pPr>
            <a:r>
              <a:rPr lang="en-US" sz="1701" dirty="0">
                <a:solidFill>
                  <a:srgbClr val="272525"/>
                </a:solidFill>
                <a:latin typeface="Gelasio" pitchFamily="34" charset="0"/>
                <a:ea typeface="Gelasio" pitchFamily="34" charset="-122"/>
                <a:cs typeface="Gelasio" pitchFamily="34" charset="-120"/>
              </a:rPr>
              <a:t>Arduino Uno</a:t>
            </a:r>
            <a:endParaRPr lang="en-US" sz="1701" dirty="0"/>
          </a:p>
        </p:txBody>
      </p:sp>
      <p:sp>
        <p:nvSpPr>
          <p:cNvPr id="9" name="Text 4"/>
          <p:cNvSpPr/>
          <p:nvPr/>
        </p:nvSpPr>
        <p:spPr>
          <a:xfrm>
            <a:off x="785217" y="2234327"/>
            <a:ext cx="7573566" cy="553164"/>
          </a:xfrm>
          <a:prstGeom prst="rect">
            <a:avLst/>
          </a:prstGeom>
          <a:noFill/>
          <a:ln/>
        </p:spPr>
        <p:txBody>
          <a:bodyPr wrap="squar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The Arduino Uno serves as the microcontroller, processing the input from the photoresistor and controlling the LED headlights accordingly.</a:t>
            </a:r>
            <a:endParaRPr lang="en-US" sz="1361" dirty="0"/>
          </a:p>
        </p:txBody>
      </p:sp>
      <p:sp>
        <p:nvSpPr>
          <p:cNvPr id="10" name="Shape 5"/>
          <p:cNvSpPr/>
          <p:nvPr/>
        </p:nvSpPr>
        <p:spPr>
          <a:xfrm>
            <a:off x="604837" y="3140631"/>
            <a:ext cx="7934325" cy="1287423"/>
          </a:xfrm>
          <a:prstGeom prst="roundRect">
            <a:avLst>
              <a:gd name="adj" fmla="val 6041"/>
            </a:avLst>
          </a:prstGeom>
          <a:solidFill>
            <a:srgbClr val="E8E8E3"/>
          </a:solidFill>
          <a:ln w="7620">
            <a:solidFill>
              <a:srgbClr val="CECEC9"/>
            </a:solidFill>
            <a:prstDash val="solid"/>
          </a:ln>
        </p:spPr>
      </p:sp>
      <p:sp>
        <p:nvSpPr>
          <p:cNvPr id="11" name="Text 6"/>
          <p:cNvSpPr/>
          <p:nvPr/>
        </p:nvSpPr>
        <p:spPr>
          <a:xfrm>
            <a:off x="785217" y="3321010"/>
            <a:ext cx="2160270" cy="269915"/>
          </a:xfrm>
          <a:prstGeom prst="rect">
            <a:avLst/>
          </a:prstGeom>
          <a:noFill/>
          <a:ln/>
        </p:spPr>
        <p:txBody>
          <a:bodyPr wrap="none" rtlCol="0" anchor="t"/>
          <a:lstStyle/>
          <a:p>
            <a:pPr indent="0" marL="0">
              <a:lnSpc>
                <a:spcPts val="2126"/>
              </a:lnSpc>
              <a:buNone/>
            </a:pPr>
            <a:r>
              <a:rPr lang="en-US" sz="1701" dirty="0">
                <a:solidFill>
                  <a:srgbClr val="272525"/>
                </a:solidFill>
                <a:latin typeface="Gelasio" pitchFamily="34" charset="0"/>
                <a:ea typeface="Gelasio" pitchFamily="34" charset="-122"/>
                <a:cs typeface="Gelasio" pitchFamily="34" charset="-120"/>
              </a:rPr>
              <a:t>Photoresistor</a:t>
            </a:r>
            <a:endParaRPr lang="en-US" sz="1701" dirty="0"/>
          </a:p>
        </p:txBody>
      </p:sp>
      <p:sp>
        <p:nvSpPr>
          <p:cNvPr id="12" name="Text 7"/>
          <p:cNvSpPr/>
          <p:nvPr/>
        </p:nvSpPr>
        <p:spPr>
          <a:xfrm>
            <a:off x="785217" y="3694509"/>
            <a:ext cx="7573566" cy="553164"/>
          </a:xfrm>
          <a:prstGeom prst="rect">
            <a:avLst/>
          </a:prstGeom>
          <a:noFill/>
          <a:ln/>
        </p:spPr>
        <p:txBody>
          <a:bodyPr wrap="squar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The photoresistor is responsible for detecting the ambient light levels and providing this information to the Arduino for analysis and headlight adjustment.</a:t>
            </a:r>
            <a:endParaRPr lang="en-US" sz="1361" dirty="0"/>
          </a:p>
        </p:txBody>
      </p:sp>
      <p:sp>
        <p:nvSpPr>
          <p:cNvPr id="13" name="Shape 8"/>
          <p:cNvSpPr/>
          <p:nvPr/>
        </p:nvSpPr>
        <p:spPr>
          <a:xfrm>
            <a:off x="604837" y="4600813"/>
            <a:ext cx="7934325" cy="1287423"/>
          </a:xfrm>
          <a:prstGeom prst="roundRect">
            <a:avLst>
              <a:gd name="adj" fmla="val 6041"/>
            </a:avLst>
          </a:prstGeom>
          <a:solidFill>
            <a:srgbClr val="E8E8E3"/>
          </a:solidFill>
          <a:ln w="7620">
            <a:solidFill>
              <a:srgbClr val="CECEC9"/>
            </a:solidFill>
            <a:prstDash val="solid"/>
          </a:ln>
        </p:spPr>
      </p:sp>
      <p:sp>
        <p:nvSpPr>
          <p:cNvPr id="14" name="Text 9"/>
          <p:cNvSpPr/>
          <p:nvPr/>
        </p:nvSpPr>
        <p:spPr>
          <a:xfrm>
            <a:off x="785217" y="4781193"/>
            <a:ext cx="2160270" cy="269915"/>
          </a:xfrm>
          <a:prstGeom prst="rect">
            <a:avLst/>
          </a:prstGeom>
          <a:noFill/>
          <a:ln/>
        </p:spPr>
        <p:txBody>
          <a:bodyPr wrap="none" rtlCol="0" anchor="t"/>
          <a:lstStyle/>
          <a:p>
            <a:pPr indent="0" marL="0">
              <a:lnSpc>
                <a:spcPts val="2126"/>
              </a:lnSpc>
              <a:buNone/>
            </a:pPr>
            <a:r>
              <a:rPr lang="en-US" sz="1701" dirty="0">
                <a:solidFill>
                  <a:srgbClr val="272525"/>
                </a:solidFill>
                <a:latin typeface="Gelasio" pitchFamily="34" charset="0"/>
                <a:ea typeface="Gelasio" pitchFamily="34" charset="-122"/>
                <a:cs typeface="Gelasio" pitchFamily="34" charset="-120"/>
              </a:rPr>
              <a:t>TIP122 Transistor</a:t>
            </a:r>
            <a:endParaRPr lang="en-US" sz="1701" dirty="0"/>
          </a:p>
        </p:txBody>
      </p:sp>
      <p:sp>
        <p:nvSpPr>
          <p:cNvPr id="15" name="Text 10"/>
          <p:cNvSpPr/>
          <p:nvPr/>
        </p:nvSpPr>
        <p:spPr>
          <a:xfrm>
            <a:off x="785217" y="5154692"/>
            <a:ext cx="7573566" cy="553164"/>
          </a:xfrm>
          <a:prstGeom prst="rect">
            <a:avLst/>
          </a:prstGeom>
          <a:noFill/>
          <a:ln/>
        </p:spPr>
        <p:txBody>
          <a:bodyPr wrap="squar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The TIP122 Darlington transistor acts as a switch, allowing the Arduino to control the intensity of the LED headlights based on the ambient light conditions.</a:t>
            </a:r>
            <a:endParaRPr lang="en-US" sz="1361" dirty="0"/>
          </a:p>
        </p:txBody>
      </p:sp>
      <p:sp>
        <p:nvSpPr>
          <p:cNvPr id="16" name="Shape 11"/>
          <p:cNvSpPr/>
          <p:nvPr/>
        </p:nvSpPr>
        <p:spPr>
          <a:xfrm>
            <a:off x="604837" y="6060996"/>
            <a:ext cx="7934325" cy="1287423"/>
          </a:xfrm>
          <a:prstGeom prst="roundRect">
            <a:avLst>
              <a:gd name="adj" fmla="val 6041"/>
            </a:avLst>
          </a:prstGeom>
          <a:solidFill>
            <a:srgbClr val="E8E8E3"/>
          </a:solidFill>
          <a:ln w="7620">
            <a:solidFill>
              <a:srgbClr val="CECEC9"/>
            </a:solidFill>
            <a:prstDash val="solid"/>
          </a:ln>
        </p:spPr>
      </p:sp>
      <p:sp>
        <p:nvSpPr>
          <p:cNvPr id="17" name="Text 12"/>
          <p:cNvSpPr/>
          <p:nvPr/>
        </p:nvSpPr>
        <p:spPr>
          <a:xfrm>
            <a:off x="785217" y="6241375"/>
            <a:ext cx="2160270" cy="269915"/>
          </a:xfrm>
          <a:prstGeom prst="rect">
            <a:avLst/>
          </a:prstGeom>
          <a:noFill/>
          <a:ln/>
        </p:spPr>
        <p:txBody>
          <a:bodyPr wrap="none" rtlCol="0" anchor="t"/>
          <a:lstStyle/>
          <a:p>
            <a:pPr indent="0" marL="0">
              <a:lnSpc>
                <a:spcPts val="2126"/>
              </a:lnSpc>
              <a:buNone/>
            </a:pPr>
            <a:r>
              <a:rPr lang="en-US" sz="1701" dirty="0">
                <a:solidFill>
                  <a:srgbClr val="272525"/>
                </a:solidFill>
                <a:latin typeface="Gelasio" pitchFamily="34" charset="0"/>
                <a:ea typeface="Gelasio" pitchFamily="34" charset="-122"/>
                <a:cs typeface="Gelasio" pitchFamily="34" charset="-120"/>
              </a:rPr>
              <a:t>LED Headlights</a:t>
            </a:r>
            <a:endParaRPr lang="en-US" sz="1701" dirty="0"/>
          </a:p>
        </p:txBody>
      </p:sp>
      <p:sp>
        <p:nvSpPr>
          <p:cNvPr id="18" name="Text 13"/>
          <p:cNvSpPr/>
          <p:nvPr/>
        </p:nvSpPr>
        <p:spPr>
          <a:xfrm>
            <a:off x="785217" y="6614874"/>
            <a:ext cx="7573566" cy="553164"/>
          </a:xfrm>
          <a:prstGeom prst="rect">
            <a:avLst/>
          </a:prstGeom>
          <a:noFill/>
          <a:ln/>
        </p:spPr>
        <p:txBody>
          <a:bodyPr wrap="squar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The system utilizes an array of 12V LED headlights, which can be adjusted in brightness to provide the optimal illumination for the current lighting environment.</a:t>
            </a:r>
            <a:endParaRPr lang="en-US" sz="1361" dirty="0"/>
          </a:p>
        </p:txBody>
      </p:sp>
      <p:pic>
        <p:nvPicPr>
          <p:cNvPr id="19"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9420106" y="1647706"/>
            <a:ext cx="4934188" cy="4934188"/>
          </a:xfrm>
          <a:prstGeom prst="rect">
            <a:avLst/>
          </a:prstGeom>
        </p:spPr>
      </p:pic>
      <p:sp>
        <p:nvSpPr>
          <p:cNvPr id="6" name="Text 1"/>
          <p:cNvSpPr/>
          <p:nvPr/>
        </p:nvSpPr>
        <p:spPr>
          <a:xfrm>
            <a:off x="773073" y="953095"/>
            <a:ext cx="6916698" cy="690324"/>
          </a:xfrm>
          <a:prstGeom prst="rect">
            <a:avLst/>
          </a:prstGeom>
          <a:noFill/>
          <a:ln/>
        </p:spPr>
        <p:txBody>
          <a:bodyPr wrap="none" rtlCol="0" anchor="t"/>
          <a:lstStyle/>
          <a:p>
            <a:pPr indent="0" marL="0">
              <a:lnSpc>
                <a:spcPts val="5436"/>
              </a:lnSpc>
              <a:buNone/>
            </a:pPr>
            <a:r>
              <a:rPr lang="en-US" sz="4349" dirty="0">
                <a:solidFill>
                  <a:srgbClr val="312F2B"/>
                </a:solidFill>
                <a:latin typeface="Gelasio" pitchFamily="34" charset="0"/>
                <a:ea typeface="Gelasio" pitchFamily="34" charset="-122"/>
                <a:cs typeface="Gelasio" pitchFamily="34" charset="-120"/>
              </a:rPr>
              <a:t>Photoresistor Circuit Wiring</a:t>
            </a:r>
            <a:endParaRPr lang="en-US" sz="4349" dirty="0"/>
          </a:p>
        </p:txBody>
      </p:sp>
      <p:pic>
        <p:nvPicPr>
          <p:cNvPr id="7" name="Image 3" descr="preencoded.png">    </p:cNvPr>
          <p:cNvPicPr>
            <a:picLocks noChangeAspect="1"/>
          </p:cNvPicPr>
          <p:nvPr/>
        </p:nvPicPr>
        <p:blipFill>
          <a:blip r:embed="rId4"/>
          <a:stretch>
            <a:fillRect/>
          </a:stretch>
        </p:blipFill>
        <p:spPr>
          <a:xfrm>
            <a:off x="773073" y="1974771"/>
            <a:ext cx="1104543" cy="1767245"/>
          </a:xfrm>
          <a:prstGeom prst="rect">
            <a:avLst/>
          </a:prstGeom>
        </p:spPr>
      </p:pic>
      <p:sp>
        <p:nvSpPr>
          <p:cNvPr id="8" name="Text 2"/>
          <p:cNvSpPr/>
          <p:nvPr/>
        </p:nvSpPr>
        <p:spPr>
          <a:xfrm>
            <a:off x="2208967" y="2195632"/>
            <a:ext cx="2761298" cy="345043"/>
          </a:xfrm>
          <a:prstGeom prst="rect">
            <a:avLst/>
          </a:prstGeom>
          <a:noFill/>
          <a:ln/>
        </p:spPr>
        <p:txBody>
          <a:bodyPr wrap="none" rtlCol="0" anchor="t"/>
          <a:lstStyle/>
          <a:p>
            <a:pPr algn="l" indent="0" marL="0">
              <a:lnSpc>
                <a:spcPts val="2718"/>
              </a:lnSpc>
              <a:buNone/>
            </a:pPr>
            <a:r>
              <a:rPr lang="en-US" sz="2174" dirty="0">
                <a:solidFill>
                  <a:srgbClr val="272525"/>
                </a:solidFill>
                <a:latin typeface="Gelasio" pitchFamily="34" charset="0"/>
                <a:ea typeface="Gelasio" pitchFamily="34" charset="-122"/>
                <a:cs typeface="Gelasio" pitchFamily="34" charset="-120"/>
              </a:rPr>
              <a:t>Photoresistor to 5V</a:t>
            </a:r>
            <a:endParaRPr lang="en-US" sz="2174" dirty="0"/>
          </a:p>
        </p:txBody>
      </p:sp>
      <p:sp>
        <p:nvSpPr>
          <p:cNvPr id="9" name="Text 3"/>
          <p:cNvSpPr/>
          <p:nvPr/>
        </p:nvSpPr>
        <p:spPr>
          <a:xfrm>
            <a:off x="2208967" y="2673191"/>
            <a:ext cx="6161961" cy="706755"/>
          </a:xfrm>
          <a:prstGeom prst="rect">
            <a:avLst/>
          </a:prstGeom>
          <a:noFill/>
          <a:ln/>
        </p:spPr>
        <p:txBody>
          <a:bodyPr wrap="square" rtlCol="0" anchor="t"/>
          <a:lstStyle/>
          <a:p>
            <a:pPr algn="l" indent="0" marL="0">
              <a:lnSpc>
                <a:spcPts val="2783"/>
              </a:lnSpc>
              <a:buNone/>
            </a:pPr>
            <a:r>
              <a:rPr lang="en-US" sz="1739" dirty="0">
                <a:solidFill>
                  <a:srgbClr val="272525"/>
                </a:solidFill>
                <a:latin typeface="Lato" pitchFamily="34" charset="0"/>
                <a:ea typeface="Lato" pitchFamily="34" charset="-122"/>
                <a:cs typeface="Lato" pitchFamily="34" charset="-120"/>
              </a:rPr>
              <a:t>Connect one end of the photoresistor to the 5V pin on the Arduino.</a:t>
            </a:r>
            <a:endParaRPr lang="en-US" sz="1739" dirty="0"/>
          </a:p>
        </p:txBody>
      </p:sp>
      <p:pic>
        <p:nvPicPr>
          <p:cNvPr id="10" name="Image 4" descr="preencoded.png">    </p:cNvPr>
          <p:cNvPicPr>
            <a:picLocks noChangeAspect="1"/>
          </p:cNvPicPr>
          <p:nvPr/>
        </p:nvPicPr>
        <p:blipFill>
          <a:blip r:embed="rId5"/>
          <a:stretch>
            <a:fillRect/>
          </a:stretch>
        </p:blipFill>
        <p:spPr>
          <a:xfrm>
            <a:off x="773073" y="3742015"/>
            <a:ext cx="1104543" cy="1767245"/>
          </a:xfrm>
          <a:prstGeom prst="rect">
            <a:avLst/>
          </a:prstGeom>
        </p:spPr>
      </p:pic>
      <p:sp>
        <p:nvSpPr>
          <p:cNvPr id="11" name="Text 4"/>
          <p:cNvSpPr/>
          <p:nvPr/>
        </p:nvSpPr>
        <p:spPr>
          <a:xfrm>
            <a:off x="2208967" y="3962876"/>
            <a:ext cx="3626406" cy="345043"/>
          </a:xfrm>
          <a:prstGeom prst="rect">
            <a:avLst/>
          </a:prstGeom>
          <a:noFill/>
          <a:ln/>
        </p:spPr>
        <p:txBody>
          <a:bodyPr wrap="none" rtlCol="0" anchor="t"/>
          <a:lstStyle/>
          <a:p>
            <a:pPr algn="l" indent="0" marL="0">
              <a:lnSpc>
                <a:spcPts val="2718"/>
              </a:lnSpc>
              <a:buNone/>
            </a:pPr>
            <a:r>
              <a:rPr lang="en-US" sz="2174" dirty="0">
                <a:solidFill>
                  <a:srgbClr val="272525"/>
                </a:solidFill>
                <a:latin typeface="Gelasio" pitchFamily="34" charset="0"/>
                <a:ea typeface="Gelasio" pitchFamily="34" charset="-122"/>
                <a:cs typeface="Gelasio" pitchFamily="34" charset="-120"/>
              </a:rPr>
              <a:t>Photoresistor to Analog Input</a:t>
            </a:r>
            <a:endParaRPr lang="en-US" sz="2174" dirty="0"/>
          </a:p>
        </p:txBody>
      </p:sp>
      <p:sp>
        <p:nvSpPr>
          <p:cNvPr id="12" name="Text 5"/>
          <p:cNvSpPr/>
          <p:nvPr/>
        </p:nvSpPr>
        <p:spPr>
          <a:xfrm>
            <a:off x="2208967" y="4440436"/>
            <a:ext cx="6161961" cy="706755"/>
          </a:xfrm>
          <a:prstGeom prst="rect">
            <a:avLst/>
          </a:prstGeom>
          <a:noFill/>
          <a:ln/>
        </p:spPr>
        <p:txBody>
          <a:bodyPr wrap="square" rtlCol="0" anchor="t"/>
          <a:lstStyle/>
          <a:p>
            <a:pPr algn="l" indent="0" marL="0">
              <a:lnSpc>
                <a:spcPts val="2783"/>
              </a:lnSpc>
              <a:buNone/>
            </a:pPr>
            <a:r>
              <a:rPr lang="en-US" sz="1739" dirty="0">
                <a:solidFill>
                  <a:srgbClr val="272525"/>
                </a:solidFill>
                <a:latin typeface="Lato" pitchFamily="34" charset="0"/>
                <a:ea typeface="Lato" pitchFamily="34" charset="-122"/>
                <a:cs typeface="Lato" pitchFamily="34" charset="-120"/>
              </a:rPr>
              <a:t>Connect the other end of the photoresistor to the A0 (analog pin 0) on the Arduino.</a:t>
            </a:r>
            <a:endParaRPr lang="en-US" sz="1739" dirty="0"/>
          </a:p>
        </p:txBody>
      </p:sp>
      <p:pic>
        <p:nvPicPr>
          <p:cNvPr id="13" name="Image 5" descr="preencoded.png">    </p:cNvPr>
          <p:cNvPicPr>
            <a:picLocks noChangeAspect="1"/>
          </p:cNvPicPr>
          <p:nvPr/>
        </p:nvPicPr>
        <p:blipFill>
          <a:blip r:embed="rId6"/>
          <a:stretch>
            <a:fillRect/>
          </a:stretch>
        </p:blipFill>
        <p:spPr>
          <a:xfrm>
            <a:off x="773073" y="5509260"/>
            <a:ext cx="1104543" cy="1767245"/>
          </a:xfrm>
          <a:prstGeom prst="rect">
            <a:avLst/>
          </a:prstGeom>
        </p:spPr>
      </p:pic>
      <p:sp>
        <p:nvSpPr>
          <p:cNvPr id="14" name="Text 6"/>
          <p:cNvSpPr/>
          <p:nvPr/>
        </p:nvSpPr>
        <p:spPr>
          <a:xfrm>
            <a:off x="2208967" y="5730121"/>
            <a:ext cx="3331726" cy="345043"/>
          </a:xfrm>
          <a:prstGeom prst="rect">
            <a:avLst/>
          </a:prstGeom>
          <a:noFill/>
          <a:ln/>
        </p:spPr>
        <p:txBody>
          <a:bodyPr wrap="none" rtlCol="0" anchor="t"/>
          <a:lstStyle/>
          <a:p>
            <a:pPr algn="l" indent="0" marL="0">
              <a:lnSpc>
                <a:spcPts val="2718"/>
              </a:lnSpc>
              <a:buNone/>
            </a:pPr>
            <a:r>
              <a:rPr lang="en-US" sz="2174" dirty="0">
                <a:solidFill>
                  <a:srgbClr val="272525"/>
                </a:solidFill>
                <a:latin typeface="Gelasio" pitchFamily="34" charset="0"/>
                <a:ea typeface="Gelasio" pitchFamily="34" charset="-122"/>
                <a:cs typeface="Gelasio" pitchFamily="34" charset="-120"/>
              </a:rPr>
              <a:t>1k Ohm Resistor to Ground</a:t>
            </a:r>
            <a:endParaRPr lang="en-US" sz="2174" dirty="0"/>
          </a:p>
        </p:txBody>
      </p:sp>
      <p:sp>
        <p:nvSpPr>
          <p:cNvPr id="15" name="Text 7"/>
          <p:cNvSpPr/>
          <p:nvPr/>
        </p:nvSpPr>
        <p:spPr>
          <a:xfrm>
            <a:off x="2208967" y="6207681"/>
            <a:ext cx="6161961" cy="706755"/>
          </a:xfrm>
          <a:prstGeom prst="rect">
            <a:avLst/>
          </a:prstGeom>
          <a:noFill/>
          <a:ln/>
        </p:spPr>
        <p:txBody>
          <a:bodyPr wrap="square" rtlCol="0" anchor="t"/>
          <a:lstStyle/>
          <a:p>
            <a:pPr algn="l" indent="0" marL="0">
              <a:lnSpc>
                <a:spcPts val="2783"/>
              </a:lnSpc>
              <a:buNone/>
            </a:pPr>
            <a:r>
              <a:rPr lang="en-US" sz="1739" dirty="0">
                <a:solidFill>
                  <a:srgbClr val="272525"/>
                </a:solidFill>
                <a:latin typeface="Lato" pitchFamily="34" charset="0"/>
                <a:ea typeface="Lato" pitchFamily="34" charset="-122"/>
                <a:cs typeface="Lato" pitchFamily="34" charset="-120"/>
              </a:rPr>
              <a:t>Connect the other end of the 1k ohm resistor to the GND (ground) pin on the Arduino.</a:t>
            </a:r>
            <a:endParaRPr lang="en-US" sz="1739" dirty="0"/>
          </a:p>
        </p:txBody>
      </p:sp>
      <p:pic>
        <p:nvPicPr>
          <p:cNvPr id="16" name="Image 6" descr="preencoded.png">
            <a:hlinkClick r:id="rId8" tooltip=""/>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9394150" y="2197179"/>
            <a:ext cx="4985980" cy="3835122"/>
          </a:xfrm>
          <a:prstGeom prst="rect">
            <a:avLst/>
          </a:prstGeom>
        </p:spPr>
      </p:pic>
      <p:sp>
        <p:nvSpPr>
          <p:cNvPr id="6" name="Text 1"/>
          <p:cNvSpPr/>
          <p:nvPr/>
        </p:nvSpPr>
        <p:spPr>
          <a:xfrm>
            <a:off x="700564" y="551140"/>
            <a:ext cx="5004435" cy="625435"/>
          </a:xfrm>
          <a:prstGeom prst="rect">
            <a:avLst/>
          </a:prstGeom>
          <a:noFill/>
          <a:ln/>
        </p:spPr>
        <p:txBody>
          <a:bodyPr wrap="none" rtlCol="0" anchor="t"/>
          <a:lstStyle/>
          <a:p>
            <a:pPr indent="0" marL="0">
              <a:lnSpc>
                <a:spcPts val="4926"/>
              </a:lnSpc>
              <a:buNone/>
            </a:pPr>
            <a:r>
              <a:rPr lang="en-US" sz="3941" dirty="0">
                <a:solidFill>
                  <a:srgbClr val="312F2B"/>
                </a:solidFill>
                <a:latin typeface="Gelasio" pitchFamily="34" charset="0"/>
                <a:ea typeface="Gelasio" pitchFamily="34" charset="-122"/>
                <a:cs typeface="Gelasio" pitchFamily="34" charset="-120"/>
              </a:rPr>
              <a:t>LED Headlight Circuit</a:t>
            </a:r>
            <a:endParaRPr lang="en-US" sz="3941" dirty="0"/>
          </a:p>
        </p:txBody>
      </p:sp>
      <p:pic>
        <p:nvPicPr>
          <p:cNvPr id="7" name="Image 3" descr="preencoded.png">    </p:cNvPr>
          <p:cNvPicPr>
            <a:picLocks noChangeAspect="1"/>
          </p:cNvPicPr>
          <p:nvPr/>
        </p:nvPicPr>
        <p:blipFill>
          <a:blip r:embed="rId4"/>
          <a:stretch>
            <a:fillRect/>
          </a:stretch>
        </p:blipFill>
        <p:spPr>
          <a:xfrm>
            <a:off x="700564" y="1476732"/>
            <a:ext cx="500420" cy="500420"/>
          </a:xfrm>
          <a:prstGeom prst="rect">
            <a:avLst/>
          </a:prstGeom>
        </p:spPr>
      </p:pic>
      <p:sp>
        <p:nvSpPr>
          <p:cNvPr id="8" name="Text 2"/>
          <p:cNvSpPr/>
          <p:nvPr/>
        </p:nvSpPr>
        <p:spPr>
          <a:xfrm>
            <a:off x="700564" y="2177296"/>
            <a:ext cx="2502218" cy="312777"/>
          </a:xfrm>
          <a:prstGeom prst="rect">
            <a:avLst/>
          </a:prstGeom>
          <a:noFill/>
          <a:ln/>
        </p:spPr>
        <p:txBody>
          <a:bodyPr wrap="none" rtlCol="0" anchor="t"/>
          <a:lstStyle/>
          <a:p>
            <a:pPr algn="l" indent="0" marL="0">
              <a:lnSpc>
                <a:spcPts val="2463"/>
              </a:lnSpc>
              <a:buNone/>
            </a:pPr>
            <a:r>
              <a:rPr lang="en-US" sz="1970" dirty="0">
                <a:solidFill>
                  <a:srgbClr val="272525"/>
                </a:solidFill>
                <a:latin typeface="Gelasio" pitchFamily="34" charset="0"/>
                <a:ea typeface="Gelasio" pitchFamily="34" charset="-122"/>
                <a:cs typeface="Gelasio" pitchFamily="34" charset="-120"/>
              </a:rPr>
              <a:t>Arduino Connection</a:t>
            </a:r>
            <a:endParaRPr lang="en-US" sz="1970" dirty="0"/>
          </a:p>
        </p:txBody>
      </p:sp>
      <p:sp>
        <p:nvSpPr>
          <p:cNvPr id="9" name="Text 3"/>
          <p:cNvSpPr/>
          <p:nvPr/>
        </p:nvSpPr>
        <p:spPr>
          <a:xfrm>
            <a:off x="700564" y="2610088"/>
            <a:ext cx="7742873" cy="320159"/>
          </a:xfrm>
          <a:prstGeom prst="rect">
            <a:avLst/>
          </a:prstGeom>
          <a:noFill/>
          <a:ln/>
        </p:spPr>
        <p:txBody>
          <a:bodyPr wrap="none" rtlCol="0" anchor="t"/>
          <a:lstStyle/>
          <a:p>
            <a:pPr algn="l" indent="0" marL="0">
              <a:lnSpc>
                <a:spcPts val="2522"/>
              </a:lnSpc>
              <a:buNone/>
            </a:pPr>
            <a:r>
              <a:rPr lang="en-US" sz="1576" dirty="0">
                <a:solidFill>
                  <a:srgbClr val="272525"/>
                </a:solidFill>
                <a:latin typeface="Lato" pitchFamily="34" charset="0"/>
                <a:ea typeface="Lato" pitchFamily="34" charset="-122"/>
                <a:cs typeface="Lato" pitchFamily="34" charset="-120"/>
              </a:rPr>
              <a:t>Connect pin 11 of the Arduino to the base of the TIP122 transistor.</a:t>
            </a:r>
            <a:endParaRPr lang="en-US" sz="1576" dirty="0"/>
          </a:p>
        </p:txBody>
      </p:sp>
      <p:pic>
        <p:nvPicPr>
          <p:cNvPr id="10" name="Image 4" descr="preencoded.png">    </p:cNvPr>
          <p:cNvPicPr>
            <a:picLocks noChangeAspect="1"/>
          </p:cNvPicPr>
          <p:nvPr/>
        </p:nvPicPr>
        <p:blipFill>
          <a:blip r:embed="rId5"/>
          <a:stretch>
            <a:fillRect/>
          </a:stretch>
        </p:blipFill>
        <p:spPr>
          <a:xfrm>
            <a:off x="700564" y="3530679"/>
            <a:ext cx="500420" cy="500420"/>
          </a:xfrm>
          <a:prstGeom prst="rect">
            <a:avLst/>
          </a:prstGeom>
        </p:spPr>
      </p:pic>
      <p:sp>
        <p:nvSpPr>
          <p:cNvPr id="11" name="Text 4"/>
          <p:cNvSpPr/>
          <p:nvPr/>
        </p:nvSpPr>
        <p:spPr>
          <a:xfrm>
            <a:off x="700564" y="4231243"/>
            <a:ext cx="2744629" cy="312777"/>
          </a:xfrm>
          <a:prstGeom prst="rect">
            <a:avLst/>
          </a:prstGeom>
          <a:noFill/>
          <a:ln/>
        </p:spPr>
        <p:txBody>
          <a:bodyPr wrap="none" rtlCol="0" anchor="t"/>
          <a:lstStyle/>
          <a:p>
            <a:pPr algn="l" indent="0" marL="0">
              <a:lnSpc>
                <a:spcPts val="2463"/>
              </a:lnSpc>
              <a:buNone/>
            </a:pPr>
            <a:r>
              <a:rPr lang="en-US" sz="1970" dirty="0">
                <a:solidFill>
                  <a:srgbClr val="272525"/>
                </a:solidFill>
                <a:latin typeface="Gelasio" pitchFamily="34" charset="0"/>
                <a:ea typeface="Gelasio" pitchFamily="34" charset="-122"/>
                <a:cs typeface="Gelasio" pitchFamily="34" charset="-120"/>
              </a:rPr>
              <a:t>Transistor Configuration</a:t>
            </a:r>
            <a:endParaRPr lang="en-US" sz="1970" dirty="0"/>
          </a:p>
        </p:txBody>
      </p:sp>
      <p:sp>
        <p:nvSpPr>
          <p:cNvPr id="12" name="Text 5"/>
          <p:cNvSpPr/>
          <p:nvPr/>
        </p:nvSpPr>
        <p:spPr>
          <a:xfrm>
            <a:off x="700564" y="4664035"/>
            <a:ext cx="7742873" cy="640318"/>
          </a:xfrm>
          <a:prstGeom prst="rect">
            <a:avLst/>
          </a:prstGeom>
          <a:noFill/>
          <a:ln/>
        </p:spPr>
        <p:txBody>
          <a:bodyPr wrap="square" rtlCol="0" anchor="t"/>
          <a:lstStyle/>
          <a:p>
            <a:pPr algn="l" indent="0" marL="0">
              <a:lnSpc>
                <a:spcPts val="2522"/>
              </a:lnSpc>
              <a:buNone/>
            </a:pPr>
            <a:r>
              <a:rPr lang="en-US" sz="1576" dirty="0">
                <a:solidFill>
                  <a:srgbClr val="272525"/>
                </a:solidFill>
                <a:latin typeface="Lato" pitchFamily="34" charset="0"/>
                <a:ea typeface="Lato" pitchFamily="34" charset="-122"/>
                <a:cs typeface="Lato" pitchFamily="34" charset="-120"/>
              </a:rPr>
              <a:t>Connect the Arduino ground to the emitter of the transistor, and the positive side of the battery to the collector of the transistor.</a:t>
            </a:r>
            <a:endParaRPr lang="en-US" sz="1576" dirty="0"/>
          </a:p>
        </p:txBody>
      </p:sp>
      <p:pic>
        <p:nvPicPr>
          <p:cNvPr id="13" name="Image 5" descr="preencoded.png">    </p:cNvPr>
          <p:cNvPicPr>
            <a:picLocks noChangeAspect="1"/>
          </p:cNvPicPr>
          <p:nvPr/>
        </p:nvPicPr>
        <p:blipFill>
          <a:blip r:embed="rId6"/>
          <a:stretch>
            <a:fillRect/>
          </a:stretch>
        </p:blipFill>
        <p:spPr>
          <a:xfrm>
            <a:off x="700564" y="5904786"/>
            <a:ext cx="500420" cy="500420"/>
          </a:xfrm>
          <a:prstGeom prst="rect">
            <a:avLst/>
          </a:prstGeom>
        </p:spPr>
      </p:pic>
      <p:sp>
        <p:nvSpPr>
          <p:cNvPr id="14" name="Text 6"/>
          <p:cNvSpPr/>
          <p:nvPr/>
        </p:nvSpPr>
        <p:spPr>
          <a:xfrm>
            <a:off x="700564" y="6605349"/>
            <a:ext cx="2502218" cy="312777"/>
          </a:xfrm>
          <a:prstGeom prst="rect">
            <a:avLst/>
          </a:prstGeom>
          <a:noFill/>
          <a:ln/>
        </p:spPr>
        <p:txBody>
          <a:bodyPr wrap="none" rtlCol="0" anchor="t"/>
          <a:lstStyle/>
          <a:p>
            <a:pPr algn="l" indent="0" marL="0">
              <a:lnSpc>
                <a:spcPts val="2463"/>
              </a:lnSpc>
              <a:buNone/>
            </a:pPr>
            <a:r>
              <a:rPr lang="en-US" sz="1970" dirty="0">
                <a:solidFill>
                  <a:srgbClr val="272525"/>
                </a:solidFill>
                <a:latin typeface="Gelasio" pitchFamily="34" charset="0"/>
                <a:ea typeface="Gelasio" pitchFamily="34" charset="-122"/>
                <a:cs typeface="Gelasio" pitchFamily="34" charset="-120"/>
              </a:rPr>
              <a:t>Power Source</a:t>
            </a:r>
            <a:endParaRPr lang="en-US" sz="1970" dirty="0"/>
          </a:p>
        </p:txBody>
      </p:sp>
      <p:sp>
        <p:nvSpPr>
          <p:cNvPr id="15" name="Text 7"/>
          <p:cNvSpPr/>
          <p:nvPr/>
        </p:nvSpPr>
        <p:spPr>
          <a:xfrm>
            <a:off x="700564" y="7038142"/>
            <a:ext cx="7742873" cy="640318"/>
          </a:xfrm>
          <a:prstGeom prst="rect">
            <a:avLst/>
          </a:prstGeom>
          <a:noFill/>
          <a:ln/>
        </p:spPr>
        <p:txBody>
          <a:bodyPr wrap="square" rtlCol="0" anchor="t"/>
          <a:lstStyle/>
          <a:p>
            <a:pPr algn="l" indent="0" marL="0">
              <a:lnSpc>
                <a:spcPts val="2522"/>
              </a:lnSpc>
              <a:buNone/>
            </a:pPr>
            <a:r>
              <a:rPr lang="en-US" sz="1576" dirty="0">
                <a:solidFill>
                  <a:srgbClr val="272525"/>
                </a:solidFill>
                <a:latin typeface="Lato" pitchFamily="34" charset="0"/>
                <a:ea typeface="Lato" pitchFamily="34" charset="-122"/>
                <a:cs typeface="Lato" pitchFamily="34" charset="-120"/>
              </a:rPr>
              <a:t>Use a 9V battery as the power source, connecting the positive side to the LED headlight array and the negative side to the Arduino ground.</a:t>
            </a:r>
            <a:endParaRPr lang="en-US" sz="1576" dirty="0"/>
          </a:p>
        </p:txBody>
      </p:sp>
      <p:pic>
        <p:nvPicPr>
          <p:cNvPr id="16" name="Image 6" descr="preencoded.png">
            <a:hlinkClick r:id="rId8" tooltip=""/>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410337"/>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160270"/>
          </a:xfrm>
          <a:prstGeom prst="rect">
            <a:avLst/>
          </a:prstGeom>
        </p:spPr>
      </p:pic>
      <p:sp>
        <p:nvSpPr>
          <p:cNvPr id="5" name="Text 1"/>
          <p:cNvSpPr/>
          <p:nvPr/>
        </p:nvSpPr>
        <p:spPr>
          <a:xfrm>
            <a:off x="2594967" y="2635448"/>
            <a:ext cx="8518803" cy="540068"/>
          </a:xfrm>
          <a:prstGeom prst="rect">
            <a:avLst/>
          </a:prstGeom>
          <a:noFill/>
          <a:ln/>
        </p:spPr>
        <p:txBody>
          <a:bodyPr wrap="none" rtlCol="0" anchor="t"/>
          <a:lstStyle/>
          <a:p>
            <a:pPr indent="0" marL="0">
              <a:lnSpc>
                <a:spcPts val="4253"/>
              </a:lnSpc>
              <a:buNone/>
            </a:pPr>
            <a:r>
              <a:rPr lang="en-US" sz="3402" dirty="0">
                <a:solidFill>
                  <a:srgbClr val="312F2B"/>
                </a:solidFill>
                <a:latin typeface="Gelasio" pitchFamily="34" charset="0"/>
                <a:ea typeface="Gelasio" pitchFamily="34" charset="-122"/>
                <a:cs typeface="Gelasio" pitchFamily="34" charset="-120"/>
              </a:rPr>
              <a:t>Potential Competitors and Target Customers</a:t>
            </a:r>
            <a:endParaRPr lang="en-US" sz="3402" dirty="0"/>
          </a:p>
        </p:txBody>
      </p:sp>
      <p:sp>
        <p:nvSpPr>
          <p:cNvPr id="6" name="Shape 2"/>
          <p:cNvSpPr/>
          <p:nvPr/>
        </p:nvSpPr>
        <p:spPr>
          <a:xfrm>
            <a:off x="2594967" y="3434715"/>
            <a:ext cx="9440347" cy="4500443"/>
          </a:xfrm>
          <a:prstGeom prst="roundRect">
            <a:avLst>
              <a:gd name="adj" fmla="val 1728"/>
            </a:avLst>
          </a:prstGeom>
          <a:noFill/>
          <a:ln w="7620">
            <a:solidFill>
              <a:srgbClr val="000000">
                <a:alpha val="8000"/>
              </a:srgbClr>
            </a:solidFill>
            <a:prstDash val="solid"/>
          </a:ln>
        </p:spPr>
      </p:sp>
      <p:sp>
        <p:nvSpPr>
          <p:cNvPr id="7" name="Shape 3"/>
          <p:cNvSpPr/>
          <p:nvPr/>
        </p:nvSpPr>
        <p:spPr>
          <a:xfrm>
            <a:off x="2602587" y="3442335"/>
            <a:ext cx="9425107" cy="498991"/>
          </a:xfrm>
          <a:prstGeom prst="rect">
            <a:avLst/>
          </a:prstGeom>
          <a:solidFill>
            <a:srgbClr val="FFFFFF">
              <a:alpha val="4000"/>
            </a:srgbClr>
          </a:solidFill>
          <a:ln/>
        </p:spPr>
      </p:sp>
      <p:sp>
        <p:nvSpPr>
          <p:cNvPr id="8" name="Text 4"/>
          <p:cNvSpPr/>
          <p:nvPr/>
        </p:nvSpPr>
        <p:spPr>
          <a:xfrm>
            <a:off x="2775466" y="3553539"/>
            <a:ext cx="4363164" cy="276582"/>
          </a:xfrm>
          <a:prstGeom prst="rect">
            <a:avLst/>
          </a:prstGeom>
          <a:noFill/>
          <a:ln/>
        </p:spPr>
        <p:txBody>
          <a:bodyPr wrap="none" rtlCol="0" anchor="t"/>
          <a:lstStyle/>
          <a:p>
            <a:pPr indent="0" marL="0">
              <a:lnSpc>
                <a:spcPts val="2177"/>
              </a:lnSpc>
              <a:buNone/>
            </a:pPr>
            <a:r>
              <a:rPr lang="en-US" sz="1361" b="1" dirty="0">
                <a:solidFill>
                  <a:srgbClr val="272525"/>
                </a:solidFill>
                <a:latin typeface="Lato" pitchFamily="34" charset="0"/>
                <a:ea typeface="Lato" pitchFamily="34" charset="-122"/>
                <a:cs typeface="Lato" pitchFamily="34" charset="-120"/>
              </a:rPr>
              <a:t>Competitors</a:t>
            </a:r>
            <a:endParaRPr lang="en-US" sz="1361" dirty="0"/>
          </a:p>
        </p:txBody>
      </p:sp>
      <p:sp>
        <p:nvSpPr>
          <p:cNvPr id="9" name="Text 5"/>
          <p:cNvSpPr/>
          <p:nvPr/>
        </p:nvSpPr>
        <p:spPr>
          <a:xfrm>
            <a:off x="7491770" y="3553539"/>
            <a:ext cx="4363164" cy="276582"/>
          </a:xfrm>
          <a:prstGeom prst="rect">
            <a:avLst/>
          </a:prstGeom>
          <a:noFill/>
          <a:ln/>
        </p:spPr>
        <p:txBody>
          <a:bodyPr wrap="none" rtlCol="0" anchor="t"/>
          <a:lstStyle/>
          <a:p>
            <a:pPr indent="0" marL="0">
              <a:lnSpc>
                <a:spcPts val="2177"/>
              </a:lnSpc>
              <a:buNone/>
            </a:pPr>
            <a:r>
              <a:rPr lang="en-US" sz="1361" b="1" dirty="0">
                <a:solidFill>
                  <a:srgbClr val="272525"/>
                </a:solidFill>
                <a:latin typeface="Lato" pitchFamily="34" charset="0"/>
                <a:ea typeface="Lato" pitchFamily="34" charset="-122"/>
                <a:cs typeface="Lato" pitchFamily="34" charset="-120"/>
              </a:rPr>
              <a:t>Description</a:t>
            </a:r>
            <a:endParaRPr lang="en-US" sz="1361" dirty="0"/>
          </a:p>
        </p:txBody>
      </p:sp>
      <p:sp>
        <p:nvSpPr>
          <p:cNvPr id="10" name="Shape 6"/>
          <p:cNvSpPr/>
          <p:nvPr/>
        </p:nvSpPr>
        <p:spPr>
          <a:xfrm>
            <a:off x="2602587" y="3941326"/>
            <a:ext cx="9425107" cy="1328737"/>
          </a:xfrm>
          <a:prstGeom prst="rect">
            <a:avLst/>
          </a:prstGeom>
          <a:solidFill>
            <a:srgbClr val="000000">
              <a:alpha val="4000"/>
            </a:srgbClr>
          </a:solidFill>
          <a:ln/>
        </p:spPr>
      </p:sp>
      <p:sp>
        <p:nvSpPr>
          <p:cNvPr id="11" name="Text 7"/>
          <p:cNvSpPr/>
          <p:nvPr/>
        </p:nvSpPr>
        <p:spPr>
          <a:xfrm>
            <a:off x="2775466" y="4052530"/>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Major Automotive Manufacturers</a:t>
            </a:r>
            <a:endParaRPr lang="en-US" sz="1361" dirty="0"/>
          </a:p>
        </p:txBody>
      </p:sp>
      <p:sp>
        <p:nvSpPr>
          <p:cNvPr id="12" name="Text 8"/>
          <p:cNvSpPr/>
          <p:nvPr/>
        </p:nvSpPr>
        <p:spPr>
          <a:xfrm>
            <a:off x="7491770" y="4052530"/>
            <a:ext cx="4363164" cy="1106329"/>
          </a:xfrm>
          <a:prstGeom prst="rect">
            <a:avLst/>
          </a:prstGeom>
          <a:noFill/>
          <a:ln/>
        </p:spPr>
        <p:txBody>
          <a:bodyPr wrap="squar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Companies like BMW, Mercedes-Benz, Audi, and Volkswagen offer advanced headlight technologies, including adaptive and matrix LED headlights, as standard or optional features in their high-end vehicle models.</a:t>
            </a:r>
            <a:endParaRPr lang="en-US" sz="1361" dirty="0"/>
          </a:p>
        </p:txBody>
      </p:sp>
      <p:sp>
        <p:nvSpPr>
          <p:cNvPr id="13" name="Shape 9"/>
          <p:cNvSpPr/>
          <p:nvPr/>
        </p:nvSpPr>
        <p:spPr>
          <a:xfrm>
            <a:off x="2602587" y="5270063"/>
            <a:ext cx="9425107" cy="1052155"/>
          </a:xfrm>
          <a:prstGeom prst="rect">
            <a:avLst/>
          </a:prstGeom>
          <a:solidFill>
            <a:srgbClr val="FFFFFF">
              <a:alpha val="4000"/>
            </a:srgbClr>
          </a:solidFill>
          <a:ln/>
        </p:spPr>
      </p:sp>
      <p:sp>
        <p:nvSpPr>
          <p:cNvPr id="14" name="Text 10"/>
          <p:cNvSpPr/>
          <p:nvPr/>
        </p:nvSpPr>
        <p:spPr>
          <a:xfrm>
            <a:off x="2775466" y="5381268"/>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Aftermarket Headlight Suppliers</a:t>
            </a:r>
            <a:endParaRPr lang="en-US" sz="1361" dirty="0"/>
          </a:p>
        </p:txBody>
      </p:sp>
      <p:sp>
        <p:nvSpPr>
          <p:cNvPr id="15" name="Text 11"/>
          <p:cNvSpPr/>
          <p:nvPr/>
        </p:nvSpPr>
        <p:spPr>
          <a:xfrm>
            <a:off x="7491770" y="5381268"/>
            <a:ext cx="4363164" cy="829747"/>
          </a:xfrm>
          <a:prstGeom prst="rect">
            <a:avLst/>
          </a:prstGeom>
          <a:noFill/>
          <a:ln/>
        </p:spPr>
        <p:txBody>
          <a:bodyPr wrap="squar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Suppliers like HELLA, Osram, and Philips provide adaptive headlight kits or retrofit solutions for existing vehicles, allowing for aftermarket installation.</a:t>
            </a:r>
            <a:endParaRPr lang="en-US" sz="1361" dirty="0"/>
          </a:p>
        </p:txBody>
      </p:sp>
      <p:sp>
        <p:nvSpPr>
          <p:cNvPr id="16" name="Shape 12"/>
          <p:cNvSpPr/>
          <p:nvPr/>
        </p:nvSpPr>
        <p:spPr>
          <a:xfrm>
            <a:off x="2602587" y="6322219"/>
            <a:ext cx="9425107" cy="1605320"/>
          </a:xfrm>
          <a:prstGeom prst="rect">
            <a:avLst/>
          </a:prstGeom>
          <a:solidFill>
            <a:srgbClr val="000000">
              <a:alpha val="4000"/>
            </a:srgbClr>
          </a:solidFill>
          <a:ln/>
        </p:spPr>
      </p:sp>
      <p:sp>
        <p:nvSpPr>
          <p:cNvPr id="17" name="Text 13"/>
          <p:cNvSpPr/>
          <p:nvPr/>
        </p:nvSpPr>
        <p:spPr>
          <a:xfrm>
            <a:off x="2775466" y="6433423"/>
            <a:ext cx="4363164" cy="276582"/>
          </a:xfrm>
          <a:prstGeom prst="rect">
            <a:avLst/>
          </a:prstGeom>
          <a:noFill/>
          <a:ln/>
        </p:spPr>
        <p:txBody>
          <a:bodyPr wrap="non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Technology Startups</a:t>
            </a:r>
            <a:endParaRPr lang="en-US" sz="1361" dirty="0"/>
          </a:p>
        </p:txBody>
      </p:sp>
      <p:sp>
        <p:nvSpPr>
          <p:cNvPr id="18" name="Text 14"/>
          <p:cNvSpPr/>
          <p:nvPr/>
        </p:nvSpPr>
        <p:spPr>
          <a:xfrm>
            <a:off x="7491770" y="6433423"/>
            <a:ext cx="4363164" cy="1382911"/>
          </a:xfrm>
          <a:prstGeom prst="rect">
            <a:avLst/>
          </a:prstGeom>
          <a:noFill/>
          <a:ln/>
        </p:spPr>
        <p:txBody>
          <a:bodyPr wrap="square" rtlCol="0" anchor="t"/>
          <a:lstStyle/>
          <a:p>
            <a:pPr indent="0" marL="0">
              <a:lnSpc>
                <a:spcPts val="2177"/>
              </a:lnSpc>
              <a:buNone/>
            </a:pPr>
            <a:r>
              <a:rPr lang="en-US" sz="1361" dirty="0">
                <a:solidFill>
                  <a:srgbClr val="272525"/>
                </a:solidFill>
                <a:latin typeface="Lato" pitchFamily="34" charset="0"/>
                <a:ea typeface="Lato" pitchFamily="34" charset="-122"/>
                <a:cs typeface="Lato" pitchFamily="34" charset="-120"/>
              </a:rPr>
              <a:t>Smaller tech companies and startups may develop and market adaptive headlight systems as standalone products or as part of their vehicle automation or smart lighting solutions, often offering more affordable or customizable options.</a:t>
            </a:r>
            <a:endParaRPr lang="en-US" sz="1361" dirty="0"/>
          </a:p>
        </p:txBody>
      </p:sp>
      <p:pic>
        <p:nvPicPr>
          <p:cNvPr id="1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338066"/>
          </a:xfrm>
          <a:prstGeom prst="rect">
            <a:avLst/>
          </a:prstGeom>
          <a:solidFill>
            <a:srgbClr val="FFFFFF">
              <a:alpha val="75000"/>
            </a:srgbClr>
          </a:solidFill>
          <a:ln/>
        </p:spPr>
      </p:sp>
      <p:sp>
        <p:nvSpPr>
          <p:cNvPr id="4" name="Text 1"/>
          <p:cNvSpPr/>
          <p:nvPr/>
        </p:nvSpPr>
        <p:spPr>
          <a:xfrm>
            <a:off x="965954" y="639247"/>
            <a:ext cx="5811560" cy="726400"/>
          </a:xfrm>
          <a:prstGeom prst="rect">
            <a:avLst/>
          </a:prstGeom>
          <a:noFill/>
          <a:ln/>
        </p:spPr>
        <p:txBody>
          <a:bodyPr wrap="none" rtlCol="0" anchor="t"/>
          <a:lstStyle/>
          <a:p>
            <a:pPr indent="0" marL="0">
              <a:lnSpc>
                <a:spcPts val="5720"/>
              </a:lnSpc>
              <a:buNone/>
            </a:pPr>
            <a:r>
              <a:rPr lang="en-US" sz="4576" dirty="0">
                <a:solidFill>
                  <a:srgbClr val="312F2B"/>
                </a:solidFill>
                <a:latin typeface="Gelasio" pitchFamily="34" charset="0"/>
                <a:ea typeface="Gelasio" pitchFamily="34" charset="-122"/>
                <a:cs typeface="Gelasio" pitchFamily="34" charset="-120"/>
              </a:rPr>
              <a:t>Target Customers</a:t>
            </a:r>
            <a:endParaRPr lang="en-US" sz="4576" dirty="0"/>
          </a:p>
        </p:txBody>
      </p:sp>
      <p:pic>
        <p:nvPicPr>
          <p:cNvPr id="5" name="Image 1" descr="preencoded.png">    </p:cNvPr>
          <p:cNvPicPr>
            <a:picLocks noChangeAspect="1"/>
          </p:cNvPicPr>
          <p:nvPr/>
        </p:nvPicPr>
        <p:blipFill>
          <a:blip r:embed="rId2"/>
          <a:stretch>
            <a:fillRect/>
          </a:stretch>
        </p:blipFill>
        <p:spPr>
          <a:xfrm>
            <a:off x="965954" y="1830467"/>
            <a:ext cx="4000381" cy="2472333"/>
          </a:xfrm>
          <a:prstGeom prst="rect">
            <a:avLst/>
          </a:prstGeom>
        </p:spPr>
      </p:pic>
      <p:sp>
        <p:nvSpPr>
          <p:cNvPr id="6" name="Text 2"/>
          <p:cNvSpPr/>
          <p:nvPr/>
        </p:nvSpPr>
        <p:spPr>
          <a:xfrm>
            <a:off x="965954" y="4593312"/>
            <a:ext cx="2905720" cy="363260"/>
          </a:xfrm>
          <a:prstGeom prst="rect">
            <a:avLst/>
          </a:prstGeom>
          <a:noFill/>
          <a:ln/>
        </p:spPr>
        <p:txBody>
          <a:bodyPr wrap="none" rtlCol="0" anchor="t"/>
          <a:lstStyle/>
          <a:p>
            <a:pPr algn="l" indent="0" marL="0">
              <a:lnSpc>
                <a:spcPts val="2860"/>
              </a:lnSpc>
              <a:buNone/>
            </a:pPr>
            <a:r>
              <a:rPr lang="en-US" sz="2288" dirty="0">
                <a:solidFill>
                  <a:srgbClr val="272525"/>
                </a:solidFill>
                <a:latin typeface="Gelasio" pitchFamily="34" charset="0"/>
                <a:ea typeface="Gelasio" pitchFamily="34" charset="-122"/>
                <a:cs typeface="Gelasio" pitchFamily="34" charset="-120"/>
              </a:rPr>
              <a:t>Maruti Suzuki</a:t>
            </a:r>
            <a:endParaRPr lang="en-US" sz="2288" dirty="0"/>
          </a:p>
        </p:txBody>
      </p:sp>
      <p:sp>
        <p:nvSpPr>
          <p:cNvPr id="7" name="Text 3"/>
          <p:cNvSpPr/>
          <p:nvPr/>
        </p:nvSpPr>
        <p:spPr>
          <a:xfrm>
            <a:off x="965954" y="5095994"/>
            <a:ext cx="4000381" cy="2602825"/>
          </a:xfrm>
          <a:prstGeom prst="rect">
            <a:avLst/>
          </a:prstGeom>
          <a:noFill/>
          <a:ln/>
        </p:spPr>
        <p:txBody>
          <a:bodyPr wrap="square" rtlCol="0" anchor="t"/>
          <a:lstStyle/>
          <a:p>
            <a:pPr algn="l" indent="0" marL="0">
              <a:lnSpc>
                <a:spcPts val="2929"/>
              </a:lnSpc>
              <a:buNone/>
            </a:pPr>
            <a:r>
              <a:rPr lang="en-US" sz="1830" dirty="0">
                <a:solidFill>
                  <a:srgbClr val="272525"/>
                </a:solidFill>
                <a:latin typeface="Lato" pitchFamily="34" charset="0"/>
                <a:ea typeface="Lato" pitchFamily="34" charset="-122"/>
                <a:cs typeface="Lato" pitchFamily="34" charset="-120"/>
              </a:rPr>
              <a:t>As the largest car manufacturer in India, Maruti Suzuki could be a potential target customer for the Adaptive Automobile Headlight System, as it aims to enhance safety and customer satisfaction across its diverse vehicle lineup.</a:t>
            </a:r>
            <a:endParaRPr lang="en-US" sz="1830" dirty="0"/>
          </a:p>
        </p:txBody>
      </p:sp>
      <p:pic>
        <p:nvPicPr>
          <p:cNvPr id="8" name="Image 2" descr="preencoded.png">    </p:cNvPr>
          <p:cNvPicPr>
            <a:picLocks noChangeAspect="1"/>
          </p:cNvPicPr>
          <p:nvPr/>
        </p:nvPicPr>
        <p:blipFill>
          <a:blip r:embed="rId3"/>
          <a:stretch>
            <a:fillRect/>
          </a:stretch>
        </p:blipFill>
        <p:spPr>
          <a:xfrm>
            <a:off x="5314950" y="1830467"/>
            <a:ext cx="4000381" cy="2472333"/>
          </a:xfrm>
          <a:prstGeom prst="rect">
            <a:avLst/>
          </a:prstGeom>
        </p:spPr>
      </p:pic>
      <p:sp>
        <p:nvSpPr>
          <p:cNvPr id="9" name="Text 4"/>
          <p:cNvSpPr/>
          <p:nvPr/>
        </p:nvSpPr>
        <p:spPr>
          <a:xfrm>
            <a:off x="5314950" y="4593312"/>
            <a:ext cx="2905720" cy="363260"/>
          </a:xfrm>
          <a:prstGeom prst="rect">
            <a:avLst/>
          </a:prstGeom>
          <a:noFill/>
          <a:ln/>
        </p:spPr>
        <p:txBody>
          <a:bodyPr wrap="none" rtlCol="0" anchor="t"/>
          <a:lstStyle/>
          <a:p>
            <a:pPr algn="l" indent="0" marL="0">
              <a:lnSpc>
                <a:spcPts val="2860"/>
              </a:lnSpc>
              <a:buNone/>
            </a:pPr>
            <a:r>
              <a:rPr lang="en-US" sz="2288" dirty="0">
                <a:solidFill>
                  <a:srgbClr val="272525"/>
                </a:solidFill>
                <a:latin typeface="Gelasio" pitchFamily="34" charset="0"/>
                <a:ea typeface="Gelasio" pitchFamily="34" charset="-122"/>
                <a:cs typeface="Gelasio" pitchFamily="34" charset="-120"/>
              </a:rPr>
              <a:t>Hyundai</a:t>
            </a:r>
            <a:endParaRPr lang="en-US" sz="2288" dirty="0"/>
          </a:p>
        </p:txBody>
      </p:sp>
      <p:sp>
        <p:nvSpPr>
          <p:cNvPr id="10" name="Text 5"/>
          <p:cNvSpPr/>
          <p:nvPr/>
        </p:nvSpPr>
        <p:spPr>
          <a:xfrm>
            <a:off x="5314950" y="5095994"/>
            <a:ext cx="4000381" cy="2230993"/>
          </a:xfrm>
          <a:prstGeom prst="rect">
            <a:avLst/>
          </a:prstGeom>
          <a:noFill/>
          <a:ln/>
        </p:spPr>
        <p:txBody>
          <a:bodyPr wrap="square" rtlCol="0" anchor="t"/>
          <a:lstStyle/>
          <a:p>
            <a:pPr algn="l" indent="0" marL="0">
              <a:lnSpc>
                <a:spcPts val="2929"/>
              </a:lnSpc>
              <a:buNone/>
            </a:pPr>
            <a:r>
              <a:rPr lang="en-US" sz="1830" dirty="0">
                <a:solidFill>
                  <a:srgbClr val="272525"/>
                </a:solidFill>
                <a:latin typeface="Lato" pitchFamily="34" charset="0"/>
                <a:ea typeface="Lato" pitchFamily="34" charset="-122"/>
                <a:cs typeface="Lato" pitchFamily="34" charset="-120"/>
              </a:rPr>
              <a:t>Hyundai, the second-largest car brand in India, is another potential target customer that could integrate the adaptive headlight technology into its vehicles to provide a premium driving experience for its customers.</a:t>
            </a:r>
            <a:endParaRPr lang="en-US" sz="1830" dirty="0"/>
          </a:p>
        </p:txBody>
      </p:sp>
      <p:pic>
        <p:nvPicPr>
          <p:cNvPr id="11" name="Image 3" descr="preencoded.png">    </p:cNvPr>
          <p:cNvPicPr>
            <a:picLocks noChangeAspect="1"/>
          </p:cNvPicPr>
          <p:nvPr/>
        </p:nvPicPr>
        <p:blipFill>
          <a:blip r:embed="rId4"/>
          <a:stretch>
            <a:fillRect/>
          </a:stretch>
        </p:blipFill>
        <p:spPr>
          <a:xfrm>
            <a:off x="9663946" y="1830467"/>
            <a:ext cx="4000381" cy="2472333"/>
          </a:xfrm>
          <a:prstGeom prst="rect">
            <a:avLst/>
          </a:prstGeom>
        </p:spPr>
      </p:pic>
      <p:sp>
        <p:nvSpPr>
          <p:cNvPr id="12" name="Text 6"/>
          <p:cNvSpPr/>
          <p:nvPr/>
        </p:nvSpPr>
        <p:spPr>
          <a:xfrm>
            <a:off x="9663946" y="4593312"/>
            <a:ext cx="2905720" cy="363260"/>
          </a:xfrm>
          <a:prstGeom prst="rect">
            <a:avLst/>
          </a:prstGeom>
          <a:noFill/>
          <a:ln/>
        </p:spPr>
        <p:txBody>
          <a:bodyPr wrap="none" rtlCol="0" anchor="t"/>
          <a:lstStyle/>
          <a:p>
            <a:pPr algn="l" indent="0" marL="0">
              <a:lnSpc>
                <a:spcPts val="2860"/>
              </a:lnSpc>
              <a:buNone/>
            </a:pPr>
            <a:r>
              <a:rPr lang="en-US" sz="2288" dirty="0">
                <a:solidFill>
                  <a:srgbClr val="272525"/>
                </a:solidFill>
                <a:latin typeface="Gelasio" pitchFamily="34" charset="0"/>
                <a:ea typeface="Gelasio" pitchFamily="34" charset="-122"/>
                <a:cs typeface="Gelasio" pitchFamily="34" charset="-120"/>
              </a:rPr>
              <a:t>Tata Motors</a:t>
            </a:r>
            <a:endParaRPr lang="en-US" sz="2288" dirty="0"/>
          </a:p>
        </p:txBody>
      </p:sp>
      <p:sp>
        <p:nvSpPr>
          <p:cNvPr id="13" name="Text 7"/>
          <p:cNvSpPr/>
          <p:nvPr/>
        </p:nvSpPr>
        <p:spPr>
          <a:xfrm>
            <a:off x="9663946" y="5095994"/>
            <a:ext cx="4000381" cy="2602825"/>
          </a:xfrm>
          <a:prstGeom prst="rect">
            <a:avLst/>
          </a:prstGeom>
          <a:noFill/>
          <a:ln/>
        </p:spPr>
        <p:txBody>
          <a:bodyPr wrap="square" rtlCol="0" anchor="t"/>
          <a:lstStyle/>
          <a:p>
            <a:pPr algn="l" indent="0" marL="0">
              <a:lnSpc>
                <a:spcPts val="2929"/>
              </a:lnSpc>
              <a:buNone/>
            </a:pPr>
            <a:r>
              <a:rPr lang="en-US" sz="1830" dirty="0">
                <a:solidFill>
                  <a:srgbClr val="272525"/>
                </a:solidFill>
                <a:latin typeface="Lato" pitchFamily="34" charset="0"/>
                <a:ea typeface="Lato" pitchFamily="34" charset="-122"/>
                <a:cs typeface="Lato" pitchFamily="34" charset="-120"/>
              </a:rPr>
              <a:t>Tata Motors, a prominent Indian automaker, could also be a target customer for the Adaptive Automobile Headlight System, as it aims to offer innovative and technologically advanced features in its growing vehicle lineup.</a:t>
            </a:r>
            <a:endParaRPr lang="en-US" sz="183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2024-07-08T16:21:00Z</dcterms:created>
  <dcterms:modified xsi:type="dcterms:W3CDTF">2024-07-08T16:21:00Z</dcterms:modified>
</cp:coreProperties>
</file>